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2" r:id="rId2"/>
    <p:sldId id="297" r:id="rId3"/>
    <p:sldId id="307" r:id="rId4"/>
    <p:sldId id="303" r:id="rId5"/>
    <p:sldId id="304" r:id="rId6"/>
    <p:sldId id="305" r:id="rId7"/>
    <p:sldId id="308" r:id="rId8"/>
    <p:sldId id="329" r:id="rId9"/>
    <p:sldId id="330" r:id="rId10"/>
    <p:sldId id="340" r:id="rId11"/>
    <p:sldId id="312" r:id="rId12"/>
    <p:sldId id="313" r:id="rId13"/>
    <p:sldId id="339" r:id="rId14"/>
    <p:sldId id="314" r:id="rId15"/>
    <p:sldId id="315" r:id="rId16"/>
    <p:sldId id="318" r:id="rId17"/>
    <p:sldId id="337" r:id="rId18"/>
    <p:sldId id="336" r:id="rId19"/>
    <p:sldId id="298" r:id="rId20"/>
    <p:sldId id="319" r:id="rId21"/>
    <p:sldId id="320" r:id="rId22"/>
    <p:sldId id="321" r:id="rId23"/>
    <p:sldId id="322" r:id="rId24"/>
    <p:sldId id="300" r:id="rId25"/>
    <p:sldId id="299" r:id="rId26"/>
    <p:sldId id="301" r:id="rId27"/>
    <p:sldId id="338" r:id="rId28"/>
    <p:sldId id="302" r:id="rId29"/>
    <p:sldId id="323" r:id="rId30"/>
    <p:sldId id="324" r:id="rId31"/>
    <p:sldId id="325" r:id="rId32"/>
    <p:sldId id="326" r:id="rId33"/>
    <p:sldId id="327" r:id="rId34"/>
    <p:sldId id="331" r:id="rId35"/>
    <p:sldId id="258" r:id="rId36"/>
    <p:sldId id="333" r:id="rId37"/>
    <p:sldId id="334" r:id="rId38"/>
    <p:sldId id="33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8" userDrawn="1">
          <p15:clr>
            <a:srgbClr val="A4A3A4"/>
          </p15:clr>
        </p15:guide>
        <p15:guide id="2" pos="3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D82042"/>
    <a:srgbClr val="988CB0"/>
    <a:srgbClr val="ECC734"/>
    <a:srgbClr val="FFD579"/>
    <a:srgbClr val="CC0033"/>
    <a:srgbClr val="62E8DD"/>
    <a:srgbClr val="ACCF14"/>
    <a:srgbClr val="F0B8E2"/>
    <a:srgbClr val="E9DD4C"/>
    <a:srgbClr val="E97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3"/>
    <p:restoredTop sz="94490"/>
  </p:normalViewPr>
  <p:slideViewPr>
    <p:cSldViewPr snapToGrid="0" snapToObjects="1">
      <p:cViewPr>
        <p:scale>
          <a:sx n="100" d="100"/>
          <a:sy n="100" d="100"/>
        </p:scale>
        <p:origin x="-1360" y="-816"/>
      </p:cViewPr>
      <p:guideLst>
        <p:guide orient="horz" pos="1128"/>
        <p:guide pos="3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AB827CF-08EA-764E-8003-51B8F765B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7686CA0-FF0C-C04F-B37E-5D98B3C307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6028-ECFD-5C4B-8E7B-DD9207B52179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46A26B-F35F-B24F-B9EF-5C98A76D56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9DEDE1E-24CC-3B4C-BDF2-C8DF6FAA3E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D1D86-69B6-0643-B1D5-1FC7C9750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4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FAB82-E1E5-D84E-A45E-DAE72AA12B1D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8C1A6-6C9C-C342-8E0F-AE9AC9AFD1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2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6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2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94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92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12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22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6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 University–New Brunswick.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2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 University–Camden.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33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 University–Newark.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11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</a:t>
            </a:r>
            <a:r>
              <a:rPr lang="en-US" baseline="0"/>
              <a:t>The photograph is from Rutgers Biomedical and Health Sciences.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2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6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6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6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1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00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7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3B940B-00CF-2C41-A0AD-C30250C2B008}"/>
              </a:ext>
            </a:extLst>
          </p:cNvPr>
          <p:cNvSpPr/>
          <p:nvPr userDrawn="1"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RU_LOGOTYPE_REVWHITE.png">
            <a:extLst>
              <a:ext uri="{FF2B5EF4-FFF2-40B4-BE49-F238E27FC236}">
                <a16:creationId xmlns:a16="http://schemas.microsoft.com/office/drawing/2014/main" xmlns="" id="{689972D4-49F4-CD45-AA9E-81A747198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23F0C9A-D86E-A64A-A708-6AF7038BA678}"/>
              </a:ext>
            </a:extLst>
          </p:cNvPr>
          <p:cNvCxnSpPr/>
          <p:nvPr userDrawn="1"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58F8F0-4995-384F-8204-AC20287A0B40}"/>
              </a:ext>
            </a:extLst>
          </p:cNvPr>
          <p:cNvSpPr txBox="1"/>
          <p:nvPr userDrawn="1"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Revised July </a:t>
            </a:r>
            <a:r>
              <a:rPr lang="en-US" sz="800" dirty="0" smtClean="0"/>
              <a:t>2020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1771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6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4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9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3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1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7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3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1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9/21/20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4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xmlns="" id="{10BF8CA7-F550-2442-A2A5-B47F172D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09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ark.rutgers.edu/?utm_source=rutgers.edu&amp;utm_medium=web&amp;utm_campaign=uwide_locations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6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8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F25DE1-7B9A-824E-BA64-EFA0775774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204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5AE8B7-D542-9E48-9B8F-6ADDB37E49B8}"/>
              </a:ext>
            </a:extLst>
          </p:cNvPr>
          <p:cNvSpPr txBox="1"/>
          <p:nvPr/>
        </p:nvSpPr>
        <p:spPr>
          <a:xfrm>
            <a:off x="2696306" y="2797224"/>
            <a:ext cx="2791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This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0D59FD-0183-6A4B-B642-6B318A8A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874" y="2878402"/>
            <a:ext cx="4313501" cy="11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R20BrooksAndrew6855_ADJ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72" y="0"/>
            <a:ext cx="7220826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495384" y="1477818"/>
            <a:ext cx="4081806" cy="46366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First </a:t>
            </a:r>
            <a:r>
              <a:rPr lang="en-US" sz="1800" dirty="0" smtClean="0"/>
              <a:t>FDA</a:t>
            </a:r>
            <a:r>
              <a:rPr lang="en-US" sz="1800" dirty="0"/>
              <a:t>-approved rapid “point of care” diagnostic test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First </a:t>
            </a:r>
            <a:r>
              <a:rPr lang="en-US" sz="1800" dirty="0" smtClean="0"/>
              <a:t>FDA</a:t>
            </a:r>
            <a:r>
              <a:rPr lang="en-US" sz="1800" dirty="0"/>
              <a:t>-approved saliva test, including at-home </a:t>
            </a:r>
            <a:r>
              <a:rPr lang="en-US" sz="1800" dirty="0" smtClean="0"/>
              <a:t>version</a:t>
            </a:r>
            <a:endParaRPr lang="en-US" sz="1800" dirty="0"/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First </a:t>
            </a:r>
            <a:r>
              <a:rPr lang="en-US" sz="1800" dirty="0" smtClean="0"/>
              <a:t>FDA</a:t>
            </a:r>
            <a:r>
              <a:rPr lang="en-US" sz="1800" dirty="0"/>
              <a:t>-approved NJ clinical trial to treat patients with survivor </a:t>
            </a:r>
            <a:r>
              <a:rPr lang="en-US" sz="1800" dirty="0" smtClean="0"/>
              <a:t>plasma</a:t>
            </a:r>
            <a:endParaRPr lang="en-US" sz="1800" dirty="0"/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Nation’s</a:t>
            </a:r>
            <a:r>
              <a:rPr lang="en-US" sz="1800" dirty="0"/>
              <a:t> </a:t>
            </a:r>
            <a:r>
              <a:rPr lang="en-US" sz="1800" dirty="0" smtClean="0"/>
              <a:t>largest </a:t>
            </a:r>
            <a:r>
              <a:rPr lang="en-US" sz="1800" dirty="0"/>
              <a:t>study of health care/other workers exposed </a:t>
            </a:r>
            <a:r>
              <a:rPr lang="en-US" sz="1800" dirty="0" smtClean="0"/>
              <a:t>to </a:t>
            </a:r>
            <a:r>
              <a:rPr lang="en-US" sz="1800" dirty="0"/>
              <a:t>virus</a:t>
            </a:r>
          </a:p>
          <a:p>
            <a:pPr marL="0" indent="0">
              <a:spcAft>
                <a:spcPts val="1000"/>
              </a:spcAft>
              <a:buClr>
                <a:srgbClr val="D82042"/>
              </a:buClr>
              <a:buNone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482678D-068D-654F-8383-3B221AC64470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RU_LOGOTYPE_REVWHITE.png">
            <a:extLst>
              <a:ext uri="{FF2B5EF4-FFF2-40B4-BE49-F238E27FC236}">
                <a16:creationId xmlns:a16="http://schemas.microsoft.com/office/drawing/2014/main" xmlns="" id="{E96F6D0F-84A3-E449-A3AC-8F81155637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F1BF58E-0549-4940-AA5B-2AEEE18B1943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38680D4D-596A-0947-9D12-52AF1F93F353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10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A7628C6-2763-1E42-B7D2-C08835C21666}"/>
              </a:ext>
            </a:extLst>
          </p:cNvPr>
          <p:cNvSpPr/>
          <p:nvPr/>
        </p:nvSpPr>
        <p:spPr>
          <a:xfrm>
            <a:off x="1" y="303924"/>
            <a:ext cx="5416528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xmlns="" id="{5A4B03B9-C60C-1949-ACD5-B099D668F18F}"/>
              </a:ext>
            </a:extLst>
          </p:cNvPr>
          <p:cNvSpPr txBox="1">
            <a:spLocks/>
          </p:cNvSpPr>
          <p:nvPr/>
        </p:nvSpPr>
        <p:spPr>
          <a:xfrm>
            <a:off x="440117" y="351561"/>
            <a:ext cx="472627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FFFF"/>
                </a:solidFill>
                <a:latin typeface="Corbel"/>
                <a:cs typeface="Corbel"/>
              </a:rPr>
              <a:t>COVID-19 Response</a:t>
            </a:r>
            <a:endParaRPr lang="en-US" sz="4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8214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EF9E99-66EB-5E43-B4FE-8F1D9CFFF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24"/>
          <a:stretch/>
        </p:blipFill>
        <p:spPr>
          <a:xfrm>
            <a:off x="0" y="1"/>
            <a:ext cx="12188952" cy="35460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413A1-3BAE-F044-B093-51F9345BC688}"/>
              </a:ext>
            </a:extLst>
          </p:cNvPr>
          <p:cNvSpPr txBox="1">
            <a:spLocks/>
          </p:cNvSpPr>
          <p:nvPr/>
        </p:nvSpPr>
        <p:spPr>
          <a:xfrm>
            <a:off x="503962" y="4240544"/>
            <a:ext cx="5600748" cy="25629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Health, New Jersey’s premier academic health care provider organization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2.1 million annual patient visits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Thousands of health care providers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470 ongoing </a:t>
            </a:r>
            <a:r>
              <a:rPr lang="en-US" sz="1800" dirty="0"/>
              <a:t>clinical trials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Comprehensive health care including medical, dental, nursing, and behavioral health patient services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9B2A152-6E3E-374D-A01A-E17995339497}"/>
              </a:ext>
            </a:extLst>
          </p:cNvPr>
          <p:cNvSpPr txBox="1">
            <a:spLocks/>
          </p:cNvSpPr>
          <p:nvPr/>
        </p:nvSpPr>
        <p:spPr>
          <a:xfrm>
            <a:off x="6432238" y="4240544"/>
            <a:ext cx="5245959" cy="20508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Cancer Institute of New Jersey: the state’s only National Cancer Institute-designated Comprehensive Cancer Center 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 partnership with RWJBarnabas Health, New Jersey's largest academic health system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World-class research that transforms patient care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BFB881-3315-DC45-B403-2F8CDE102266}"/>
              </a:ext>
            </a:extLst>
          </p:cNvPr>
          <p:cNvSpPr/>
          <p:nvPr/>
        </p:nvSpPr>
        <p:spPr>
          <a:xfrm>
            <a:off x="2" y="3154568"/>
            <a:ext cx="3680748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xmlns="" id="{EC4A15C0-3421-5747-AF2D-98D18CD8F691}"/>
              </a:ext>
            </a:extLst>
          </p:cNvPr>
          <p:cNvSpPr txBox="1">
            <a:spLocks/>
          </p:cNvSpPr>
          <p:nvPr/>
        </p:nvSpPr>
        <p:spPr>
          <a:xfrm>
            <a:off x="459358" y="3211827"/>
            <a:ext cx="297832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Health Care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74DED86D-8D71-9344-89E9-C8F42333F8A6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11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35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AAB64-3B40-DC49-8DF9-19FB74219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" t="3058" r="-85" b="5646"/>
          <a:stretch/>
        </p:blipFill>
        <p:spPr>
          <a:xfrm>
            <a:off x="0" y="0"/>
            <a:ext cx="12202312" cy="35683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5AE6E6-0EC4-C440-A149-B41777D2488E}"/>
              </a:ext>
            </a:extLst>
          </p:cNvPr>
          <p:cNvSpPr txBox="1">
            <a:spLocks/>
          </p:cNvSpPr>
          <p:nvPr/>
        </p:nvSpPr>
        <p:spPr>
          <a:xfrm>
            <a:off x="503961" y="4104382"/>
            <a:ext cx="8235778" cy="26306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strives to create an environment of inclusiveness in which everyone, regardless of culture, race, and socioeconomic background, can exchange ideas freely and safely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 err="1"/>
              <a:t>BestColleges</a:t>
            </a:r>
            <a:r>
              <a:rPr lang="en-US" sz="1700" dirty="0"/>
              <a:t>/Campus Pride: Rutgers named to 25 Best Colleges for LGBTQ </a:t>
            </a:r>
            <a:r>
              <a:rPr lang="en-US" sz="1700" dirty="0" smtClean="0"/>
              <a:t>Students</a:t>
            </a:r>
            <a:endParaRPr lang="en-US" sz="1700" dirty="0"/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i="1" dirty="0"/>
              <a:t>U.S. News &amp; World Report </a:t>
            </a:r>
            <a:r>
              <a:rPr lang="en-US" sz="1700" dirty="0"/>
              <a:t>Campus Diversity Rankings: Rutgers University–Newark ranked </a:t>
            </a:r>
            <a:r>
              <a:rPr lang="en-US" sz="1700" dirty="0" smtClean="0"/>
              <a:t>#2 </a:t>
            </a:r>
            <a:endParaRPr lang="en-US" sz="1700" dirty="0"/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i="1" dirty="0" smtClean="0"/>
              <a:t>Military Times</a:t>
            </a:r>
            <a:r>
              <a:rPr lang="en-US" sz="1700" dirty="0" smtClean="0"/>
              <a:t>: </a:t>
            </a:r>
            <a:r>
              <a:rPr lang="en-US" sz="1700" dirty="0"/>
              <a:t>Rutgers </a:t>
            </a:r>
            <a:r>
              <a:rPr lang="en-US" sz="1700" dirty="0" smtClean="0"/>
              <a:t>ranked #13 </a:t>
            </a:r>
            <a:r>
              <a:rPr lang="en-US" sz="1700" dirty="0"/>
              <a:t>in </a:t>
            </a:r>
            <a:r>
              <a:rPr lang="en-US" sz="1700" dirty="0" smtClean="0"/>
              <a:t>nation, </a:t>
            </a:r>
            <a:r>
              <a:rPr lang="en-US" sz="1700" dirty="0"/>
              <a:t>4-year </a:t>
            </a:r>
            <a:r>
              <a:rPr lang="en-US" sz="1700" dirty="0" smtClean="0"/>
              <a:t>institutions, </a:t>
            </a:r>
            <a:r>
              <a:rPr lang="en-US" sz="1700" dirty="0"/>
              <a:t>Best for Vets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96E8E4-DE3C-C848-9658-9AFB9283D9A5}"/>
              </a:ext>
            </a:extLst>
          </p:cNvPr>
          <p:cNvSpPr/>
          <p:nvPr/>
        </p:nvSpPr>
        <p:spPr>
          <a:xfrm>
            <a:off x="2" y="3166632"/>
            <a:ext cx="310201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xmlns="" id="{3AD93B00-44A8-2C48-BA6B-FDF4175B7466}"/>
              </a:ext>
            </a:extLst>
          </p:cNvPr>
          <p:cNvSpPr txBox="1">
            <a:spLocks/>
          </p:cNvSpPr>
          <p:nvPr/>
        </p:nvSpPr>
        <p:spPr>
          <a:xfrm>
            <a:off x="459358" y="3223891"/>
            <a:ext cx="2330141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Diversity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96D725CF-257C-0644-BD93-5575844C6DA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045F8A-B50E-064B-9696-9FB46D430A5E}"/>
              </a:ext>
            </a:extLst>
          </p:cNvPr>
          <p:cNvSpPr txBox="1"/>
          <p:nvPr/>
        </p:nvSpPr>
        <p:spPr>
          <a:xfrm>
            <a:off x="9231357" y="4244682"/>
            <a:ext cx="22199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President Barack Obama, Commencement Address, May 2016, calls the Rutgers community </a:t>
            </a:r>
            <a:br>
              <a:rPr lang="en-US" sz="1500" dirty="0"/>
            </a:br>
            <a:r>
              <a:rPr lang="en-US" sz="1500" dirty="0"/>
              <a:t>”… what might just be America's most diverse student body.”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CB3A523-9767-1E41-BC33-C72757F4237A}"/>
              </a:ext>
            </a:extLst>
          </p:cNvPr>
          <p:cNvCxnSpPr>
            <a:cxnSpLocks/>
          </p:cNvCxnSpPr>
          <p:nvPr/>
        </p:nvCxnSpPr>
        <p:spPr>
          <a:xfrm>
            <a:off x="9171122" y="4106451"/>
            <a:ext cx="2280213" cy="0"/>
          </a:xfrm>
          <a:prstGeom prst="line">
            <a:avLst/>
          </a:prstGeom>
          <a:ln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289D005-51B7-B441-B0B2-A591FDB82A61}"/>
              </a:ext>
            </a:extLst>
          </p:cNvPr>
          <p:cNvCxnSpPr>
            <a:cxnSpLocks/>
          </p:cNvCxnSpPr>
          <p:nvPr/>
        </p:nvCxnSpPr>
        <p:spPr>
          <a:xfrm>
            <a:off x="9171121" y="6068851"/>
            <a:ext cx="2280214" cy="0"/>
          </a:xfrm>
          <a:prstGeom prst="line">
            <a:avLst/>
          </a:prstGeom>
          <a:ln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ED078C-AF7A-E64A-BDA9-3A65D79C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3011"/>
            <a:ext cx="7218519" cy="68506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7605093" y="1107441"/>
            <a:ext cx="4358307" cy="50623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ranks </a:t>
            </a:r>
            <a:r>
              <a:rPr lang="en-US" sz="1800" dirty="0" smtClean="0"/>
              <a:t>13th in </a:t>
            </a:r>
            <a:r>
              <a:rPr lang="en-US" sz="1800" dirty="0"/>
              <a:t>the nation, </a:t>
            </a:r>
            <a:r>
              <a:rPr lang="en-US" sz="1800" i="1" dirty="0"/>
              <a:t>Military </a:t>
            </a:r>
            <a:r>
              <a:rPr lang="en-US" sz="1800" i="1" dirty="0" smtClean="0"/>
              <a:t>Times</a:t>
            </a:r>
            <a:r>
              <a:rPr lang="en-US" sz="1800" i="1" dirty="0"/>
              <a:t> </a:t>
            </a:r>
            <a:r>
              <a:rPr lang="en-US" sz="1800" dirty="0"/>
              <a:t>Best for Vets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Rutgers </a:t>
            </a:r>
            <a:r>
              <a:rPr lang="en-US" sz="1800" dirty="0"/>
              <a:t>University–New Brunswick ranks </a:t>
            </a:r>
            <a:r>
              <a:rPr lang="en-US" sz="1800" dirty="0" smtClean="0"/>
              <a:t>14th </a:t>
            </a:r>
            <a:r>
              <a:rPr lang="en-US" sz="1800" dirty="0"/>
              <a:t>in the nation, College Factual Best Colleges for Veterans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University–Camden named a Purple Heart University for its veterans services—the first New Jersey university to earn the distinction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offers more than 100 continuing education programs that are approved and eligible for veteran funding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7628C6-2763-1E42-B7D2-C08835C21666}"/>
              </a:ext>
            </a:extLst>
          </p:cNvPr>
          <p:cNvSpPr/>
          <p:nvPr/>
        </p:nvSpPr>
        <p:spPr>
          <a:xfrm>
            <a:off x="5" y="303924"/>
            <a:ext cx="3844631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xmlns="" id="{5A4B03B9-C60C-1949-ACD5-B099D668F18F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4054768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Best for Vets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359D9D5E-B714-FF4E-9239-F06AB66E2467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48F5B6-6C98-494B-986E-3F1E34A01EB8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8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9ACFA6-A230-8943-B05D-95F428659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8" cy="32338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5A1252-98E5-4047-882A-F6813944D73D}"/>
              </a:ext>
            </a:extLst>
          </p:cNvPr>
          <p:cNvSpPr txBox="1">
            <a:spLocks/>
          </p:cNvSpPr>
          <p:nvPr/>
        </p:nvSpPr>
        <p:spPr>
          <a:xfrm>
            <a:off x="503962" y="3907557"/>
            <a:ext cx="5434825" cy="28736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Eighth-oldest institution of higher learning in the </a:t>
            </a:r>
            <a:br>
              <a:rPr lang="en-US" sz="1700" dirty="0"/>
            </a:br>
            <a:r>
              <a:rPr lang="en-US" sz="1700" dirty="0"/>
              <a:t>United States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Founded in 1766 as Queen's College as a private </a:t>
            </a:r>
            <a:br>
              <a:rPr lang="en-US" sz="1700" dirty="0"/>
            </a:br>
            <a:r>
              <a:rPr lang="en-US" sz="1700" dirty="0"/>
              <a:t>all-male college; </a:t>
            </a:r>
            <a:r>
              <a:rPr lang="en-US" sz="1700" dirty="0" smtClean="0"/>
              <a:t>would </a:t>
            </a:r>
            <a:r>
              <a:rPr lang="en-US" sz="1700" dirty="0"/>
              <a:t>later become Rutgers College, and now Rutgers University–New Brunswick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University–New Brunswick became New Jersey's land-grant institution in 1864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Legislation in 1945 and 1956 designated Rutgers as</a:t>
            </a:r>
            <a:br>
              <a:rPr lang="en-US" sz="1700" dirty="0"/>
            </a:br>
            <a:r>
              <a:rPr lang="en-US" sz="1700" dirty="0"/>
              <a:t>The State University of New Jersey</a:t>
            </a:r>
          </a:p>
          <a:p>
            <a:pPr>
              <a:spcBef>
                <a:spcPts val="0"/>
              </a:spcBef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6A3ACA1-79FE-EE4B-B93A-C0A487378BDE}"/>
              </a:ext>
            </a:extLst>
          </p:cNvPr>
          <p:cNvSpPr txBox="1">
            <a:spLocks/>
          </p:cNvSpPr>
          <p:nvPr/>
        </p:nvSpPr>
        <p:spPr>
          <a:xfrm>
            <a:off x="6252380" y="3907556"/>
            <a:ext cx="5355686" cy="24066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University of Newark (now Rutgers University–Newark) joined Rutgers in 1946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College of South Jersey (now Rutgers University–Camden) joined Rutgers in 1950, which gave Rutgers a statewide presence </a:t>
            </a:r>
          </a:p>
          <a:p>
            <a:pPr marL="256032" lvl="1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Biomedical and Health Sciences</a:t>
            </a:r>
            <a:r>
              <a:rPr lang="en-US" sz="1700" dirty="0">
                <a:cs typeface="Corbel"/>
              </a:rPr>
              <a:t> e</a:t>
            </a:r>
            <a:r>
              <a:rPr lang="en-US" sz="1700" dirty="0"/>
              <a:t>stablished in 2013 with the integration of most units of the former University of Medicine and Dentistry of New Jersey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BC74F0-FCAC-0146-A12F-1CE49503234D}"/>
              </a:ext>
            </a:extLst>
          </p:cNvPr>
          <p:cNvSpPr/>
          <p:nvPr/>
        </p:nvSpPr>
        <p:spPr>
          <a:xfrm>
            <a:off x="3" y="2832096"/>
            <a:ext cx="430578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xmlns="" id="{7C5D5FBF-3FA0-0941-A8D0-6F3C3E010BD5}"/>
              </a:ext>
            </a:extLst>
          </p:cNvPr>
          <p:cNvSpPr txBox="1">
            <a:spLocks/>
          </p:cNvSpPr>
          <p:nvPr/>
        </p:nvSpPr>
        <p:spPr>
          <a:xfrm>
            <a:off x="459358" y="2889355"/>
            <a:ext cx="348760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Over 250 Years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1BDA447B-19E0-444B-A40E-AA3C55A8741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14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05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C58AEA-B2EB-7C44-B20A-F1E630952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31" y="-381"/>
            <a:ext cx="721995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2C3513-B17F-D344-8331-752B4C722DFF}"/>
              </a:ext>
            </a:extLst>
          </p:cNvPr>
          <p:cNvSpPr/>
          <p:nvPr/>
        </p:nvSpPr>
        <p:spPr>
          <a:xfrm>
            <a:off x="10328743" y="6393002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xmlns="" id="{34E9E9A3-51B5-FE4F-BC6C-F3CD587350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08346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99F5291-A08A-3243-9A48-ECC207437B74}"/>
              </a:ext>
            </a:extLst>
          </p:cNvPr>
          <p:cNvCxnSpPr/>
          <p:nvPr/>
        </p:nvCxnSpPr>
        <p:spPr>
          <a:xfrm>
            <a:off x="11636511" y="6484647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597EDFEF-55A3-4D4F-B512-0A54071F7AC9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AF2193C-6D69-9D44-B59C-3CFAA9DA56E0}"/>
              </a:ext>
            </a:extLst>
          </p:cNvPr>
          <p:cNvSpPr txBox="1">
            <a:spLocks/>
          </p:cNvSpPr>
          <p:nvPr/>
        </p:nvSpPr>
        <p:spPr>
          <a:xfrm>
            <a:off x="433233" y="1607419"/>
            <a:ext cx="4161070" cy="51526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Flagship of the university, Queen’s College, founded in 1766 and renamed Rutgers College in 1825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Named New Jersey’s land-grant institution </a:t>
            </a:r>
            <a:br>
              <a:rPr lang="en-US" sz="1500" dirty="0"/>
            </a:br>
            <a:r>
              <a:rPr lang="en-US" sz="1500" dirty="0"/>
              <a:t>in 1864, resulting in Cook College, today’s School of Environmental and Biological Sciences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New Jersey College for Women (now Douglass Residential College) opens in 1918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Rutgers designated as The State University of New Jersey in 1945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Graduate School–New Brunswick opens </a:t>
            </a:r>
            <a:br>
              <a:rPr lang="en-US" sz="1500" dirty="0"/>
            </a:br>
            <a:r>
              <a:rPr lang="en-US" sz="1500" dirty="0"/>
              <a:t>in 1952 (now School of Graduate Studies)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The experimental Livingston College founded in 1969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Rutgers College goes coed in 1972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Joins Association of American Universities, the leading </a:t>
            </a:r>
            <a:r>
              <a:rPr lang="en-US" sz="1500" dirty="0" smtClean="0"/>
              <a:t>65 </a:t>
            </a:r>
            <a:r>
              <a:rPr lang="en-US" sz="1500" dirty="0"/>
              <a:t>research universities in North America, in 1989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Joins the Big Ten in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4AEB87C-BE43-2541-A306-B9809BFED418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xmlns="" id="{4C14F3BB-0A14-5A41-9AE3-A8C109BD93B3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4119153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New Brunswick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4965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25217F-E04E-E847-B366-CC7106E64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39" y="4332"/>
            <a:ext cx="7223758" cy="68616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124D224-14FC-4340-9861-4FA3E8BEE5AE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Picture 18" descr="RU_LOGOTYPE_REVWHITE.png">
            <a:extLst>
              <a:ext uri="{FF2B5EF4-FFF2-40B4-BE49-F238E27FC236}">
                <a16:creationId xmlns:a16="http://schemas.microsoft.com/office/drawing/2014/main" xmlns="" id="{686A7086-55C6-F34A-9965-1A1656F750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D67A63E-4BED-A848-B46A-B307258CB284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xmlns="" id="{3DC36CFA-A5B2-F349-BDC6-F8AC0AC1353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16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90DFBCB-3AF2-764D-9EEE-8BFBCA80FA9F}"/>
              </a:ext>
            </a:extLst>
          </p:cNvPr>
          <p:cNvSpPr txBox="1">
            <a:spLocks/>
          </p:cNvSpPr>
          <p:nvPr/>
        </p:nvSpPr>
        <p:spPr>
          <a:xfrm>
            <a:off x="459358" y="2251866"/>
            <a:ext cx="4081806" cy="41528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Established in 2013 with the integration into Rutgers of most units of the former University of Medicine and Dentistry of New Jersey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Expands Rutgers’ mission to combine research innovation with academic patient care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Rutgers Health, established in 2016, brings together comprehensive patient care: medical, dental, nursing, and behavioral health services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 err="1"/>
              <a:t>RWJBarnabas</a:t>
            </a:r>
            <a:r>
              <a:rPr lang="en-US" sz="1600" dirty="0"/>
              <a:t> Health and Rutgers have launched a public-private partnership to jointly operate a world-class academic health system, the largest in the state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FD270C-2D94-724D-BEC6-5C4633193F04}"/>
              </a:ext>
            </a:extLst>
          </p:cNvPr>
          <p:cNvSpPr/>
          <p:nvPr/>
        </p:nvSpPr>
        <p:spPr>
          <a:xfrm>
            <a:off x="2" y="277686"/>
            <a:ext cx="5495108" cy="17008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xmlns="" id="{FC9E248A-FBC3-E149-B34A-B385CC29A160}"/>
              </a:ext>
            </a:extLst>
          </p:cNvPr>
          <p:cNvSpPr txBox="1">
            <a:spLocks/>
          </p:cNvSpPr>
          <p:nvPr/>
        </p:nvSpPr>
        <p:spPr>
          <a:xfrm>
            <a:off x="1" y="404065"/>
            <a:ext cx="5138056" cy="1516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Rutgers Biomedical and Health Sciences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30470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48C058-FF5C-004F-A4CF-0FB4D2D8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4332"/>
            <a:ext cx="7223760" cy="686161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8532E3A5-F96A-FA42-99AF-E00C3F575E90}"/>
              </a:ext>
            </a:extLst>
          </p:cNvPr>
          <p:cNvSpPr txBox="1">
            <a:spLocks/>
          </p:cNvSpPr>
          <p:nvPr/>
        </p:nvSpPr>
        <p:spPr>
          <a:xfrm>
            <a:off x="443132" y="1806497"/>
            <a:ext cx="4141931" cy="50594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Rutgers University–Newark is a diverse, urban, research university, where opportunity meets excellence—an anchor institution in New Jersey’s largest city</a:t>
            </a:r>
            <a:endParaRPr lang="en-US" sz="1600" dirty="0">
              <a:hlinkClick r:id="rId3" tooltip="Rutgers University–Newark"/>
            </a:endParaRP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New Jersey Law School opens in 1908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University College opens in Newark in 1934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Dana College, New Jersey Law School, and Seth Boyden School of Business merge to create University of Newark in 1936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The University of Newark joins Rutgers in 1946 (now Rutgers University–Newark)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Transformation inspired by takeover of Conklin Hall by Black Organization of Students in 1969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Graduate School–Newark founded in 1975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Rutgers Law School reunites the law schools in Newark and Camden in 2015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4CBD25C-EBD0-7245-8304-E0FBC3618BDD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RU_LOGOTYPE_REVWHITE.png">
            <a:extLst>
              <a:ext uri="{FF2B5EF4-FFF2-40B4-BE49-F238E27FC236}">
                <a16:creationId xmlns:a16="http://schemas.microsoft.com/office/drawing/2014/main" xmlns="" id="{B4EB696E-54A5-C749-B4AF-234A09139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5C26B2E-316B-CB48-BC4A-2D8A27871AD6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xmlns="" id="{4772FBB7-6E5F-3441-B4F6-6277F8D3FB46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17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F967FB5-70E9-624B-A14B-A2FD4059A62B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xmlns="" id="{0EA0BA85-96BA-0443-B3D3-3BA5137B6DB5}"/>
              </a:ext>
            </a:extLst>
          </p:cNvPr>
          <p:cNvSpPr txBox="1">
            <a:spLocks/>
          </p:cNvSpPr>
          <p:nvPr/>
        </p:nvSpPr>
        <p:spPr>
          <a:xfrm>
            <a:off x="2" y="369230"/>
            <a:ext cx="2481942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Newark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7654" y="3437793"/>
            <a:ext cx="3622431" cy="34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2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3F7E2E-8112-894F-A8D5-23049DD09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4332"/>
            <a:ext cx="7223760" cy="686161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628F00C-F6A0-A54D-907C-F2D0A5746072}"/>
              </a:ext>
            </a:extLst>
          </p:cNvPr>
          <p:cNvSpPr txBox="1">
            <a:spLocks/>
          </p:cNvSpPr>
          <p:nvPr/>
        </p:nvSpPr>
        <p:spPr>
          <a:xfrm>
            <a:off x="430069" y="1750741"/>
            <a:ext cx="4164233" cy="47192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University–Camden, a leading urban public research university emphasizing civic engagement, is a key institution for southern New Jersey and the Delaware Valley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South Jersey Law School founded in 1926; College of South Jersey opens in 1927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College of South Jersey and South Jersey Law School join Rutgers in 1950 (now Rutgers University–Camden)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School of Business–Camden started in 1988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School of Nursing–Camden started in 2011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EBC2709-F435-4747-B9B8-AFE75FF1EC0B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RU_LOGOTYPE_REVWHITE.png">
            <a:extLst>
              <a:ext uri="{FF2B5EF4-FFF2-40B4-BE49-F238E27FC236}">
                <a16:creationId xmlns:a16="http://schemas.microsoft.com/office/drawing/2014/main" xmlns="" id="{5B3218A2-A6F7-B54C-87BB-40206EAAE0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A5FCAF-E9E7-A14B-9CEA-E06E6FD3C7B0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xmlns="" id="{DBE4522C-C61E-B041-B993-16B4E0B035D7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18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64C9EB-3072-E04E-B5BF-271A5C1F62BC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xmlns="" id="{46D3381B-F2E6-AA4E-A190-F76A43C63A32}"/>
              </a:ext>
            </a:extLst>
          </p:cNvPr>
          <p:cNvSpPr txBox="1">
            <a:spLocks/>
          </p:cNvSpPr>
          <p:nvPr/>
        </p:nvSpPr>
        <p:spPr>
          <a:xfrm>
            <a:off x="2" y="369230"/>
            <a:ext cx="2873828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Camden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77361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76D03E-A46E-5F47-B348-75BF1F255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AC2196-7CF6-AA4C-A2E8-287E7776F3CC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RU_LOGOTYPE_REVWHITE.png">
            <a:extLst>
              <a:ext uri="{FF2B5EF4-FFF2-40B4-BE49-F238E27FC236}">
                <a16:creationId xmlns:a16="http://schemas.microsoft.com/office/drawing/2014/main" xmlns="" id="{BA297267-88D2-AB41-AD07-DA6FD7BF57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4E3DA38-BF41-224B-8F7E-FA03E66F4A1B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xmlns="" id="{D7B4AFC2-6355-814D-8765-8E3C83DD0D3F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19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CE63EC-21A2-DE43-946C-0C8EA1F3CDE6}"/>
              </a:ext>
            </a:extLst>
          </p:cNvPr>
          <p:cNvSpPr/>
          <p:nvPr/>
        </p:nvSpPr>
        <p:spPr>
          <a:xfrm>
            <a:off x="1" y="303924"/>
            <a:ext cx="402336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xmlns="" id="{5BA1837C-18B0-1A41-B830-03F4077A3D74}"/>
              </a:ext>
            </a:extLst>
          </p:cNvPr>
          <p:cNvSpPr txBox="1">
            <a:spLocks/>
          </p:cNvSpPr>
          <p:nvPr/>
        </p:nvSpPr>
        <p:spPr>
          <a:xfrm>
            <a:off x="459357" y="361183"/>
            <a:ext cx="320840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Students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EA69008-1A00-3049-91F9-8DE98E1F7D35}"/>
              </a:ext>
            </a:extLst>
          </p:cNvPr>
          <p:cNvSpPr/>
          <p:nvPr/>
        </p:nvSpPr>
        <p:spPr>
          <a:xfrm>
            <a:off x="627358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65C44B0-033F-804D-BB9E-B2C59C62D7D0}"/>
              </a:ext>
            </a:extLst>
          </p:cNvPr>
          <p:cNvSpPr txBox="1"/>
          <p:nvPr/>
        </p:nvSpPr>
        <p:spPr>
          <a:xfrm>
            <a:off x="627357" y="2793343"/>
            <a:ext cx="24295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cs typeface="Corbel"/>
              </a:rPr>
              <a:t>71,000</a:t>
            </a:r>
            <a:r>
              <a:rPr lang="en-US" sz="3400" b="1" dirty="0">
                <a:solidFill>
                  <a:schemeClr val="bg1"/>
                </a:solidFill>
                <a:cs typeface="Corbel"/>
              </a:rPr>
              <a:t>+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cs typeface="Corbel"/>
              </a:rPr>
              <a:t>students from </a:t>
            </a:r>
            <a:br>
              <a:rPr lang="en-US" sz="2000" dirty="0">
                <a:solidFill>
                  <a:schemeClr val="bg1"/>
                </a:solidFill>
                <a:cs typeface="Corbel"/>
              </a:rPr>
            </a:br>
            <a:r>
              <a:rPr lang="en-US" sz="2000" dirty="0">
                <a:solidFill>
                  <a:schemeClr val="bg1"/>
                </a:solidFill>
                <a:cs typeface="Corbel"/>
              </a:rPr>
              <a:t>50 states and </a:t>
            </a:r>
            <a:br>
              <a:rPr lang="en-US" sz="2000" dirty="0">
                <a:solidFill>
                  <a:schemeClr val="bg1"/>
                </a:solidFill>
                <a:cs typeface="Corbel"/>
              </a:rPr>
            </a:br>
            <a:r>
              <a:rPr lang="en-US" sz="2000" dirty="0" smtClean="0">
                <a:solidFill>
                  <a:schemeClr val="bg1"/>
                </a:solidFill>
                <a:cs typeface="Corbel"/>
              </a:rPr>
              <a:t>130 </a:t>
            </a:r>
            <a:r>
              <a:rPr lang="en-US" sz="2000" dirty="0">
                <a:solidFill>
                  <a:schemeClr val="bg1"/>
                </a:solidFill>
                <a:cs typeface="Corbel"/>
              </a:rPr>
              <a:t>countries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CAC6811-6C8F-6140-B2FF-33490BA20C3D}"/>
              </a:ext>
            </a:extLst>
          </p:cNvPr>
          <p:cNvSpPr/>
          <p:nvPr/>
        </p:nvSpPr>
        <p:spPr>
          <a:xfrm>
            <a:off x="3433553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517E487-DA5F-FE4E-BE59-5CA186882B8D}"/>
              </a:ext>
            </a:extLst>
          </p:cNvPr>
          <p:cNvSpPr/>
          <p:nvPr/>
        </p:nvSpPr>
        <p:spPr>
          <a:xfrm>
            <a:off x="6239748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039B06C-663B-C94E-B395-820522AA262E}"/>
              </a:ext>
            </a:extLst>
          </p:cNvPr>
          <p:cNvSpPr txBox="1"/>
          <p:nvPr/>
        </p:nvSpPr>
        <p:spPr>
          <a:xfrm>
            <a:off x="3432909" y="2907663"/>
            <a:ext cx="24295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FF"/>
                </a:solidFill>
                <a:latin typeface="Corbel"/>
                <a:cs typeface="Corbel"/>
              </a:rPr>
              <a:t>81%</a:t>
            </a:r>
            <a:endParaRPr lang="en-US" sz="3400" b="1" dirty="0">
              <a:solidFill>
                <a:srgbClr val="FFFFFF"/>
              </a:solidFill>
              <a:latin typeface="Corbel"/>
              <a:cs typeface="Corbel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  <a:t>are New Jersey </a:t>
            </a:r>
            <a:b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</a:br>
            <a: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  <a:t>residents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EC6B2AB-BF1B-314E-92C9-2B0D56773419}"/>
              </a:ext>
            </a:extLst>
          </p:cNvPr>
          <p:cNvSpPr/>
          <p:nvPr/>
        </p:nvSpPr>
        <p:spPr>
          <a:xfrm>
            <a:off x="9045942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507C8E1-74AD-174D-A7C0-B705C9EAA2F2}"/>
              </a:ext>
            </a:extLst>
          </p:cNvPr>
          <p:cNvSpPr txBox="1"/>
          <p:nvPr/>
        </p:nvSpPr>
        <p:spPr>
          <a:xfrm>
            <a:off x="9045941" y="2734943"/>
            <a:ext cx="24295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cs typeface="Corbel"/>
              </a:rPr>
              <a:t>34%</a:t>
            </a:r>
            <a:endParaRPr lang="en-US" sz="3400" b="1" dirty="0">
              <a:solidFill>
                <a:schemeClr val="bg1"/>
              </a:solidFill>
              <a:cs typeface="Corbe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cs typeface="Corbel"/>
              </a:rPr>
              <a:t>of first-year students are first-generation undergrads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E3D65-AA73-3246-89F9-EB2136578F31}"/>
              </a:ext>
            </a:extLst>
          </p:cNvPr>
          <p:cNvSpPr txBox="1"/>
          <p:nvPr/>
        </p:nvSpPr>
        <p:spPr>
          <a:xfrm>
            <a:off x="6239747" y="2950993"/>
            <a:ext cx="2429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Students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come from every New Jersey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county</a:t>
            </a:r>
            <a:endParaRPr lang="en-US" sz="20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35A64A-E91D-4948-9A40-E1917D2B44B7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6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2DBE73-0DAC-F24B-90EC-A9983D80C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22376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xmlns="" id="{CA4760D7-E968-AB4D-A501-A4FA65A4BD7D}"/>
              </a:ext>
            </a:extLst>
          </p:cNvPr>
          <p:cNvSpPr txBox="1">
            <a:spLocks/>
          </p:cNvSpPr>
          <p:nvPr/>
        </p:nvSpPr>
        <p:spPr>
          <a:xfrm>
            <a:off x="11686900" y="6428578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EC0A11-B517-8845-A0DE-025477964484}"/>
              </a:ext>
            </a:extLst>
          </p:cNvPr>
          <p:cNvSpPr/>
          <p:nvPr/>
        </p:nvSpPr>
        <p:spPr>
          <a:xfrm>
            <a:off x="1" y="303924"/>
            <a:ext cx="8595359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xmlns="" id="{E1ABEEDF-ABF8-4B40-95D2-985476D967EE}"/>
              </a:ext>
            </a:extLst>
          </p:cNvPr>
          <p:cNvSpPr txBox="1">
            <a:spLocks/>
          </p:cNvSpPr>
          <p:nvPr/>
        </p:nvSpPr>
        <p:spPr>
          <a:xfrm>
            <a:off x="459357" y="361183"/>
            <a:ext cx="787781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The State University of New Jersey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44F03F5-1316-8642-9CD1-B17AF5BD5550}"/>
              </a:ext>
            </a:extLst>
          </p:cNvPr>
          <p:cNvSpPr txBox="1">
            <a:spLocks/>
          </p:cNvSpPr>
          <p:nvPr/>
        </p:nvSpPr>
        <p:spPr>
          <a:xfrm>
            <a:off x="7560297" y="1979629"/>
            <a:ext cx="4081806" cy="35806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Educating students in northern, central, and southern New Jersey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Internationally recognized comprehensive public research university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Renowned faculty and award-winning students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Contributing to our communities through academics, research, and 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E313A4-38C7-0444-9DC0-858468AD5FB6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Revised </a:t>
            </a:r>
            <a:r>
              <a:rPr lang="en-US" sz="800"/>
              <a:t>July </a:t>
            </a:r>
            <a:r>
              <a:rPr lang="en-US" sz="800" smtClean="0"/>
              <a:t>2020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331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A564AC-5FA6-D84B-8C2B-E580D00D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2166"/>
            <a:ext cx="7223760" cy="68616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CADB05-2203-4E49-A8C9-CE16506A1D63}"/>
              </a:ext>
            </a:extLst>
          </p:cNvPr>
          <p:cNvSpPr/>
          <p:nvPr/>
        </p:nvSpPr>
        <p:spPr>
          <a:xfrm>
            <a:off x="5" y="303924"/>
            <a:ext cx="372704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xmlns="" id="{B9E93117-1941-DC4D-A090-4C6A5F6593DD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2816277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Faculty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0972151-2924-DF4D-94EC-3710FF5E24CD}"/>
              </a:ext>
            </a:extLst>
          </p:cNvPr>
          <p:cNvSpPr txBox="1">
            <a:spLocks/>
          </p:cNvSpPr>
          <p:nvPr/>
        </p:nvSpPr>
        <p:spPr>
          <a:xfrm>
            <a:off x="495384" y="1411366"/>
            <a:ext cx="4081806" cy="48970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employs more than </a:t>
            </a:r>
            <a:r>
              <a:rPr lang="en-US" sz="1800" dirty="0" smtClean="0"/>
              <a:t>8,700 </a:t>
            </a:r>
            <a:r>
              <a:rPr lang="en-US" sz="1800" dirty="0"/>
              <a:t>full- and part-time faculty 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Recipients of honors, awards, grants, and fellowships such as the Nobel Prize, Pulitzer Prize, MacArthur “Genius” Grants, and Guggenheim and Sloan Fellowships 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40 members of the National Academies of Sciences, Engineering, and Medicine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110 </a:t>
            </a:r>
            <a:r>
              <a:rPr lang="en-US" sz="1800" dirty="0"/>
              <a:t>American Association for the Advancement of Science fellows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More than 25,000 undergraduate and graduate classes are taught at Rutgers in a single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183551-A93D-3946-B981-E113FD751364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xmlns="" id="{7F263906-3B8E-3A49-8D18-8868AD994F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20AAA8F-58AA-654B-B845-5933D483FB12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B3D75898-20B5-2840-8796-5F8656EF81AD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20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0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R19CamdenOneStop1684sca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99"/>
            <a:ext cx="12192000" cy="68473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6FCA3C-57E7-A846-B107-0D43D6E9DE54}"/>
              </a:ext>
            </a:extLst>
          </p:cNvPr>
          <p:cNvSpPr/>
          <p:nvPr/>
        </p:nvSpPr>
        <p:spPr>
          <a:xfrm>
            <a:off x="5" y="303924"/>
            <a:ext cx="313673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xmlns="" id="{0AC3788E-E260-3943-AFF8-530EB2A29CA1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388014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Staff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A65855-4D57-5C44-A6DA-89D47582CD72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xmlns="" id="{FD03A2D6-83DF-6E42-B8E2-23D10F1E84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31AE230-5A93-494C-B5B9-0E97FBC4ACF7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A987417B-B46C-2344-81A8-2321E9C143DB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21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5586D96-706D-074F-B65F-1DA603EDD95A}"/>
              </a:ext>
            </a:extLst>
          </p:cNvPr>
          <p:cNvSpPr txBox="1">
            <a:spLocks/>
          </p:cNvSpPr>
          <p:nvPr/>
        </p:nvSpPr>
        <p:spPr>
          <a:xfrm>
            <a:off x="495384" y="1407388"/>
            <a:ext cx="4692633" cy="49893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The university employs thousands of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full</a:t>
            </a:r>
            <a:r>
              <a:rPr lang="en-US" sz="1800" dirty="0">
                <a:solidFill>
                  <a:schemeClr val="bg1"/>
                </a:solidFill>
              </a:rPr>
              <a:t>- and part-time </a:t>
            </a:r>
            <a:r>
              <a:rPr lang="en-US" sz="1800" dirty="0" smtClean="0">
                <a:solidFill>
                  <a:schemeClr val="bg1"/>
                </a:solidFill>
              </a:rPr>
              <a:t>staff</a:t>
            </a:r>
            <a:endParaRPr lang="en-US" sz="1800" dirty="0">
              <a:solidFill>
                <a:schemeClr val="bg1"/>
              </a:solidFill>
            </a:endParaRPr>
          </a:p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</a:rPr>
              <a:t>Support </a:t>
            </a:r>
            <a:r>
              <a:rPr lang="en-US" sz="1800" dirty="0">
                <a:solidFill>
                  <a:schemeClr val="bg1"/>
                </a:solidFill>
              </a:rPr>
              <a:t>the university's academic,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research, community engagement,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and student life programs</a:t>
            </a:r>
          </a:p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</a:rPr>
              <a:t>1,200</a:t>
            </a:r>
            <a:r>
              <a:rPr lang="en-US" sz="1800" dirty="0">
                <a:solidFill>
                  <a:schemeClr val="bg1"/>
                </a:solidFill>
              </a:rPr>
              <a:t>-plus Information Technology staff handle 2.3 quadrillion bytes of monthly internet traffic, 116,000 daily device count 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on </a:t>
            </a:r>
            <a:r>
              <a:rPr lang="en-US" sz="1800" dirty="0" err="1">
                <a:solidFill>
                  <a:schemeClr val="bg1"/>
                </a:solidFill>
              </a:rPr>
              <a:t>RUWireless</a:t>
            </a:r>
            <a:r>
              <a:rPr lang="en-US" sz="1800" dirty="0">
                <a:solidFill>
                  <a:schemeClr val="bg1"/>
                </a:solidFill>
              </a:rPr>
              <a:t>, 2.1 million hours logged yearly on computer lab </a:t>
            </a:r>
            <a:r>
              <a:rPr lang="en-US" sz="1800" dirty="0" smtClean="0">
                <a:solidFill>
                  <a:schemeClr val="bg1"/>
                </a:solidFill>
              </a:rPr>
              <a:t>computers</a:t>
            </a:r>
            <a:endParaRPr lang="en-US" sz="1800" dirty="0">
              <a:solidFill>
                <a:schemeClr val="bg1"/>
              </a:solidFill>
            </a:endParaRPr>
          </a:p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</a:rPr>
              <a:t>Rutgers University Police Department is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one of only 17 law enforcement agencies in the state to be accredited by Commission on Accreditation for Law Enforcement Agencies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546407-62DB-9E44-9744-B356E6D611B8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60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936F3A1-2F0A-2445-B5DA-B40742089FE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2"/>
            <a:ext cx="12191994" cy="6857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7D395B-99BA-DA42-BCC3-A732E17E6F4D}"/>
              </a:ext>
            </a:extLst>
          </p:cNvPr>
          <p:cNvSpPr/>
          <p:nvPr/>
        </p:nvSpPr>
        <p:spPr>
          <a:xfrm>
            <a:off x="6" y="303924"/>
            <a:ext cx="356932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xmlns="" id="{BDFBC7A6-04DC-BB4D-BDEC-2DB9A687FDA8}"/>
              </a:ext>
            </a:extLst>
          </p:cNvPr>
          <p:cNvSpPr txBox="1">
            <a:spLocks/>
          </p:cNvSpPr>
          <p:nvPr/>
        </p:nvSpPr>
        <p:spPr>
          <a:xfrm>
            <a:off x="449738" y="361183"/>
            <a:ext cx="280470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Alumni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229010-4387-F941-89F1-36F381ECF26E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xmlns="" id="{D98AA20C-4D7F-DD47-B931-B08C9C2A0F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A429683-E7F8-1F4E-AFF0-8A9F41D89DDC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43BFEAC6-D5D3-5E4F-AFC1-FD261853670E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40F03D-3F7E-3542-9766-93B05C4C5FC2}"/>
              </a:ext>
            </a:extLst>
          </p:cNvPr>
          <p:cNvSpPr txBox="1"/>
          <p:nvPr/>
        </p:nvSpPr>
        <p:spPr>
          <a:xfrm>
            <a:off x="459358" y="1622721"/>
            <a:ext cx="3958387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More than </a:t>
            </a:r>
            <a:r>
              <a:rPr lang="en-US" dirty="0" smtClean="0">
                <a:solidFill>
                  <a:schemeClr val="bg1"/>
                </a:solidFill>
              </a:rPr>
              <a:t>530,000 </a:t>
            </a:r>
            <a:r>
              <a:rPr lang="en-US" dirty="0">
                <a:solidFill>
                  <a:schemeClr val="bg1"/>
                </a:solidFill>
              </a:rPr>
              <a:t>living alumni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More than half reside in New Jersey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106 chartered alumni </a:t>
            </a:r>
            <a:r>
              <a:rPr lang="en-US" dirty="0" smtClean="0">
                <a:solidFill>
                  <a:schemeClr val="bg1"/>
                </a:solidFill>
              </a:rPr>
              <a:t>organizations across </a:t>
            </a:r>
            <a:r>
              <a:rPr lang="en-US" dirty="0">
                <a:solidFill>
                  <a:schemeClr val="bg1"/>
                </a:solidFill>
              </a:rPr>
              <a:t>North America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Work in virtually every field, from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public sector to Fortune 500 companies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Have earned prominent recognition such as the Nobel Prize, National Medal of Technology and Innovation, Pulitzer Prize, and Emmy Award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F12F10-6D9D-F74A-ABC7-5B311C315596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64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5C3F2D-4FC8-D540-BBBC-735A10EA1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-1"/>
            <a:ext cx="7228321" cy="68659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819A118-A8B4-5646-9462-16E585F999F5}"/>
              </a:ext>
            </a:extLst>
          </p:cNvPr>
          <p:cNvSpPr/>
          <p:nvPr/>
        </p:nvSpPr>
        <p:spPr>
          <a:xfrm>
            <a:off x="5" y="303924"/>
            <a:ext cx="4305778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xmlns="" id="{698819C8-9E6A-DE44-B05B-041FC3902ABB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344131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Difference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6EDEEC-AA4D-044C-ADA2-F541A06AA17B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RU_LOGOTYPE_REVWHITE.png">
            <a:extLst>
              <a:ext uri="{FF2B5EF4-FFF2-40B4-BE49-F238E27FC236}">
                <a16:creationId xmlns:a16="http://schemas.microsoft.com/office/drawing/2014/main" xmlns="" id="{6B61CB3A-67D5-414A-B838-2406CF393F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F8686C2-778A-4547-BCF9-D07544BE47D7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9C097D3D-8E09-F048-8BEA-4DC29FD070D4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47A2BC85-BD18-0046-AAB9-5751B9D823BA}"/>
              </a:ext>
            </a:extLst>
          </p:cNvPr>
          <p:cNvSpPr txBox="1">
            <a:spLocks/>
          </p:cNvSpPr>
          <p:nvPr/>
        </p:nvSpPr>
        <p:spPr>
          <a:xfrm>
            <a:off x="7605094" y="1411367"/>
            <a:ext cx="4031417" cy="29488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Focused on real-world applications of academics and research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Encourage diversity of thought and approach 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An exceptional educational value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Partnering with communities, businesses, and industry to enhance academic experiences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42A99F-DFE7-F34A-93C3-A66DBBBE7B3D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Revised July </a:t>
            </a:r>
            <a:r>
              <a:rPr lang="en-US" sz="800" dirty="0" smtClean="0"/>
              <a:t>2020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58010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20HollowayJonathan1819_ADJsca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8" y="3737"/>
            <a:ext cx="721995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CE03AA-FDE3-1E4B-AAE7-E331B1047804}"/>
              </a:ext>
            </a:extLst>
          </p:cNvPr>
          <p:cNvSpPr txBox="1">
            <a:spLocks/>
          </p:cNvSpPr>
          <p:nvPr/>
        </p:nvSpPr>
        <p:spPr>
          <a:xfrm>
            <a:off x="495384" y="1706025"/>
            <a:ext cx="3805128" cy="46208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21st </a:t>
            </a:r>
            <a:r>
              <a:rPr lang="en-US" sz="1800" dirty="0"/>
              <a:t>President of Rutgers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Appointed </a:t>
            </a:r>
            <a:r>
              <a:rPr lang="en-US" sz="1800" dirty="0"/>
              <a:t>in 2020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Eminent </a:t>
            </a:r>
            <a:r>
              <a:rPr lang="en-US" sz="1800" dirty="0"/>
              <a:t>scholar of history and African-American studies, specializing in post-emancipation social and intellectual United States history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Member </a:t>
            </a:r>
            <a:r>
              <a:rPr lang="en-US" sz="1800" dirty="0"/>
              <a:t>of the American Academy of Arts and Sciences and the Society of American Historians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Accomplished </a:t>
            </a:r>
            <a:r>
              <a:rPr lang="en-US" sz="1800" dirty="0"/>
              <a:t>administrator </a:t>
            </a:r>
            <a:r>
              <a:rPr lang="en-US" sz="1800" dirty="0" smtClean="0"/>
              <a:t>with </a:t>
            </a:r>
            <a:r>
              <a:rPr lang="en-US" sz="1800" dirty="0"/>
              <a:t>previous leadership roles as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provost </a:t>
            </a:r>
            <a:r>
              <a:rPr lang="en-US" sz="1800" dirty="0"/>
              <a:t>of Northwestern University and dean </a:t>
            </a:r>
            <a:r>
              <a:rPr lang="en-US" sz="1800" dirty="0" smtClean="0"/>
              <a:t>of</a:t>
            </a:r>
            <a:r>
              <a:rPr lang="en-US" sz="1800" spc="140" dirty="0" smtClean="0"/>
              <a:t> </a:t>
            </a:r>
            <a:r>
              <a:rPr lang="en-US" sz="1800" dirty="0" smtClean="0"/>
              <a:t>Yale </a:t>
            </a:r>
            <a:r>
              <a:rPr lang="en-US" sz="1800" dirty="0"/>
              <a:t>College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CA31AF-8749-5843-90FA-0F691333B651}"/>
              </a:ext>
            </a:extLst>
          </p:cNvPr>
          <p:cNvSpPr/>
          <p:nvPr/>
        </p:nvSpPr>
        <p:spPr>
          <a:xfrm>
            <a:off x="1" y="277687"/>
            <a:ext cx="7359440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xmlns="" id="{05582EEA-5DD6-4D4D-A430-DE5F2157352E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727616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spc="-50" dirty="0">
                <a:solidFill>
                  <a:schemeClr val="bg1"/>
                </a:solidFill>
              </a:rPr>
              <a:t>President </a:t>
            </a:r>
            <a:r>
              <a:rPr lang="en-US" sz="4000" b="1" spc="-50" dirty="0" smtClean="0">
                <a:solidFill>
                  <a:schemeClr val="bg1"/>
                </a:solidFill>
              </a:rPr>
              <a:t>Jonathan Holloway</a:t>
            </a:r>
            <a:endParaRPr lang="en-US" sz="4000" b="1" spc="-50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530718-958F-E241-B959-458358B57C08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RU_LOGOTYPE_REVWHITE.png">
            <a:extLst>
              <a:ext uri="{FF2B5EF4-FFF2-40B4-BE49-F238E27FC236}">
                <a16:creationId xmlns:a16="http://schemas.microsoft.com/office/drawing/2014/main" xmlns="" id="{B18DB2C3-4843-DF46-ADF6-BCDDFA8843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877344C-288A-D347-B5CF-8360E3F3A6C7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0C6DDC7A-6AC9-BF44-8E6F-3D11F9F1150A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24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39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B7C157-FB07-4948-BE22-99588340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43" y="1868"/>
            <a:ext cx="72199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14415FB-7CBF-4246-B008-71944151E408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RU_LOGOTYPE_REVWHITE.png">
            <a:extLst>
              <a:ext uri="{FF2B5EF4-FFF2-40B4-BE49-F238E27FC236}">
                <a16:creationId xmlns:a16="http://schemas.microsoft.com/office/drawing/2014/main" xmlns="" id="{FC4C82A7-B1E5-6B47-960D-DE906CB471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6E6539F-DE88-7046-BF17-19A8DC7C648A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C404E6FF-8807-6246-9036-09E6001BD76B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4D7EF0-BF61-1144-A27B-6F519A9C6514}"/>
              </a:ext>
            </a:extLst>
          </p:cNvPr>
          <p:cNvSpPr/>
          <p:nvPr/>
        </p:nvSpPr>
        <p:spPr>
          <a:xfrm>
            <a:off x="0" y="277687"/>
            <a:ext cx="5848350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xmlns="" id="{0E40E2BF-162C-4841-A191-E4E7FF56C4A4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7582298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Chancellor Chris Molloy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4CDE98C-1C58-DD4B-887A-B92EA54FD5C4}"/>
              </a:ext>
            </a:extLst>
          </p:cNvPr>
          <p:cNvSpPr txBox="1">
            <a:spLocks/>
          </p:cNvSpPr>
          <p:nvPr/>
        </p:nvSpPr>
        <p:spPr>
          <a:xfrm>
            <a:off x="499739" y="1704216"/>
            <a:ext cx="4309380" cy="44752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Named Chancellor, Rutgers University–New Brunswick in 2019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Oversees institution with more than 43,000 students, 10,000 faculty and staff, 12 degree-granting schools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Previously directed research and economic development activities at Rutgers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Led the integration in 2013 of UMDNJ and Rutgers, which created Rutgers Biomedical and Health Sciences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Former dean of the Ernest Mario School </a:t>
            </a:r>
            <a:br>
              <a:rPr lang="en-US" sz="1700" dirty="0"/>
            </a:br>
            <a:r>
              <a:rPr lang="en-US" sz="1700" dirty="0"/>
              <a:t>of Pharmacy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Prior to joining Rutgers, held senior management positions in the pharmaceutical industry</a:t>
            </a:r>
          </a:p>
          <a:p>
            <a:pPr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41438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7AC85BD-845D-3847-87D3-40FBE669183C}"/>
              </a:ext>
            </a:extLst>
          </p:cNvPr>
          <p:cNvSpPr txBox="1">
            <a:spLocks/>
          </p:cNvSpPr>
          <p:nvPr/>
        </p:nvSpPr>
        <p:spPr>
          <a:xfrm>
            <a:off x="490119" y="1706084"/>
            <a:ext cx="4326903" cy="48097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Inaugural Chancellor of Rutgers Biomedical and Health Sciences (RBHS)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Executive Vice President for Health Affairs at Rutgers University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Leads the effort to strengthen medical and other health professions education and practice in New Jersey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Oversees the management of Rutgers Health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Practice spans many areas of clinical epidemiology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Major research interest is in the field of pharmacoepidemiology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Nationally recognized leader in clinical research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052299-87EC-6245-B90C-A0DF1847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45" y="0"/>
            <a:ext cx="721995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AFC4A8-CBE6-2E41-B271-1FE454252E4A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RU_LOGOTYPE_REVWHITE.png">
            <a:extLst>
              <a:ext uri="{FF2B5EF4-FFF2-40B4-BE49-F238E27FC236}">
                <a16:creationId xmlns:a16="http://schemas.microsoft.com/office/drawing/2014/main" xmlns="" id="{359729A7-3891-C244-B500-BD280ECFEE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51BC861-70F4-6944-8207-64B3373484DE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059B2FDF-8523-0A4C-8E50-77DE4142D8CE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26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8D76B9-02B6-9743-8EC5-90CDCFD632B0}"/>
              </a:ext>
            </a:extLst>
          </p:cNvPr>
          <p:cNvSpPr/>
          <p:nvPr/>
        </p:nvSpPr>
        <p:spPr>
          <a:xfrm>
            <a:off x="0" y="277687"/>
            <a:ext cx="607670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xmlns="" id="{029BA36F-BA0E-CB4E-BDE8-465351EFD2D3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584981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Chancellor Brian Strom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59461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48" y="3737"/>
            <a:ext cx="721995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DF5422-9B14-D84D-8C04-1CE6F212127C}"/>
              </a:ext>
            </a:extLst>
          </p:cNvPr>
          <p:cNvSpPr txBox="1">
            <a:spLocks/>
          </p:cNvSpPr>
          <p:nvPr/>
        </p:nvSpPr>
        <p:spPr>
          <a:xfrm>
            <a:off x="495383" y="1677258"/>
            <a:ext cx="4265251" cy="49156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Named Chancellor, Rutgers University–Newark in 2014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Leads pursuit of strategic plan focused on access and affordability, publicly engaged scholarship, and the university’s role as an anchor institution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Recognized nationally and globally as advocate for reemphasizing higher education’s public mission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Lectures and writes on universities as anchor institutions, rewarding public scholarship, sustainability, liberal education and the creative campus, the status of women in the academy, and racial justice and diversity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Prominent social psychologist and National Academies member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419BCA8-3C67-ED48-9114-03524E0C5B5F}"/>
              </a:ext>
            </a:extLst>
          </p:cNvPr>
          <p:cNvSpPr/>
          <p:nvPr/>
        </p:nvSpPr>
        <p:spPr>
          <a:xfrm>
            <a:off x="0" y="277687"/>
            <a:ext cx="6460186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xmlns="" id="{6939FA90-C751-A94E-AB6B-2FA0286A2111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623454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Chancellor Nancy Cantor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2" name="AutoShape 2" descr="ancy with HLLC student at donor dinnerr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3EF538-F78C-AC41-9883-D479A5371909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 descr="RU_LOGOTYPE_REVWHITE.png">
            <a:extLst>
              <a:ext uri="{FF2B5EF4-FFF2-40B4-BE49-F238E27FC236}">
                <a16:creationId xmlns:a16="http://schemas.microsoft.com/office/drawing/2014/main" xmlns="" id="{6149AC60-A4D0-CA4F-BB51-A4ABCCE49B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04448AF-7E60-EE48-9D2E-EEDA2CB62DCC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xmlns="" id="{CB3847B2-9A8D-294D-AE40-9DFC60C740CF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27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DA460C-E36F-7242-A99E-84A8202D3592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Revised July </a:t>
            </a:r>
            <a:r>
              <a:rPr lang="en-US" sz="800" dirty="0" smtClean="0"/>
              <a:t>2020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3070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garet-Marsh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8" y="0"/>
            <a:ext cx="721995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BD0673-184C-E84C-AEBC-E9675B1BA226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RU_LOGOTYPE_REVWHITE.png">
            <a:extLst>
              <a:ext uri="{FF2B5EF4-FFF2-40B4-BE49-F238E27FC236}">
                <a16:creationId xmlns:a16="http://schemas.microsoft.com/office/drawing/2014/main" xmlns="" id="{10A3A90F-3EA8-1A4B-9C67-B1085426E1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ABBCB41-E28B-F041-B9F3-A34C963AE594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65640FC7-7448-A24E-ABA2-5AB4AC25CAA5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28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CBE9418-8E1D-DC44-B841-C5FF6C8EB7D0}"/>
              </a:ext>
            </a:extLst>
          </p:cNvPr>
          <p:cNvSpPr/>
          <p:nvPr/>
        </p:nvSpPr>
        <p:spPr>
          <a:xfrm>
            <a:off x="0" y="277687"/>
            <a:ext cx="8026400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xmlns="" id="{D943A1C6-2C05-754C-9B16-64F8BD034EAF}"/>
              </a:ext>
            </a:extLst>
          </p:cNvPr>
          <p:cNvSpPr txBox="1">
            <a:spLocks/>
          </p:cNvSpPr>
          <p:nvPr/>
        </p:nvSpPr>
        <p:spPr>
          <a:xfrm>
            <a:off x="-152399" y="369230"/>
            <a:ext cx="8178799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3900" b="1" spc="-50" dirty="0" smtClean="0">
                <a:solidFill>
                  <a:schemeClr val="bg1"/>
                </a:solidFill>
              </a:rPr>
              <a:t>Interim Chancellor Margaret Marsh</a:t>
            </a:r>
            <a:endParaRPr lang="en-US" sz="3900" b="1" spc="-50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E2847E09-FBBD-2F47-B539-8BD2B0655D8A}"/>
              </a:ext>
            </a:extLst>
          </p:cNvPr>
          <p:cNvSpPr txBox="1">
            <a:spLocks/>
          </p:cNvSpPr>
          <p:nvPr/>
        </p:nvSpPr>
        <p:spPr>
          <a:xfrm>
            <a:off x="341831" y="1615003"/>
            <a:ext cx="4467289" cy="49856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 smtClean="0"/>
              <a:t>Named </a:t>
            </a:r>
            <a:r>
              <a:rPr lang="en-US" sz="1600" dirty="0"/>
              <a:t>Interim Chancellor, Rutgers University–Camden in 2020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Oversees 1,300 employees and nearly 7,400 students in 39 undergraduate programs and 28 graduate programs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Internationally recognized scholar in the history of gender and medicine, with expertise in the history of reproduction, reproductive medicine and technology, and infertility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Previously served as dean and executive dean of Rutgers–Camden Faculty of Arts and Sciences and as interim chancellor of Rutgers–Camden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Inaugurated the first Ph.D. programs at Rutgers—Camden, including childhood studies (the first such program in the nation), computational and integrative biology, and public affairs, and launched the M.F.A. program </a:t>
            </a:r>
          </a:p>
        </p:txBody>
      </p:sp>
    </p:spTree>
    <p:extLst>
      <p:ext uri="{BB962C8B-B14F-4D97-AF65-F5344CB8AC3E}">
        <p14:creationId xmlns:p14="http://schemas.microsoft.com/office/powerpoint/2010/main" val="422940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B5FF5D9-270F-7040-83F1-2806C5972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0"/>
            <a:ext cx="12191995" cy="685799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60FCDC7D-4314-DB4A-815F-B77EF8F94E3E}"/>
              </a:ext>
            </a:extLst>
          </p:cNvPr>
          <p:cNvSpPr txBox="1">
            <a:spLocks/>
          </p:cNvSpPr>
          <p:nvPr/>
        </p:nvSpPr>
        <p:spPr>
          <a:xfrm>
            <a:off x="494603" y="1799934"/>
            <a:ext cx="2720236" cy="42102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Knights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Brunswick, Division I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24 sports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Big Ten Conference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Birthplace of college football, 1869</a:t>
            </a:r>
          </a:p>
          <a:p>
            <a:pPr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Raiders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Newark, Division III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</a:rPr>
              <a:t>16 </a:t>
            </a:r>
            <a:r>
              <a:rPr lang="en-US" sz="1800" dirty="0">
                <a:solidFill>
                  <a:schemeClr val="bg1"/>
                </a:solidFill>
              </a:rPr>
              <a:t>Sports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Jersey Athletic Conference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4D553EA-367E-A443-8220-D85C63B54DA9}"/>
              </a:ext>
            </a:extLst>
          </p:cNvPr>
          <p:cNvSpPr txBox="1">
            <a:spLocks/>
          </p:cNvSpPr>
          <p:nvPr/>
        </p:nvSpPr>
        <p:spPr>
          <a:xfrm>
            <a:off x="3616617" y="1799935"/>
            <a:ext cx="2631609" cy="37458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Raptors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Camden, Division III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17 Sports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Jersey Athletic Conference</a:t>
            </a:r>
          </a:p>
          <a:p>
            <a:pPr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More Ways to Play and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Compete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Sports Clubs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Intramurals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Recreation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63AE25-666F-6140-B2D7-E4E4448D0B40}"/>
              </a:ext>
            </a:extLst>
          </p:cNvPr>
          <p:cNvSpPr/>
          <p:nvPr/>
        </p:nvSpPr>
        <p:spPr>
          <a:xfrm>
            <a:off x="5" y="303924"/>
            <a:ext cx="306728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3C1A7466-BA3A-9242-9A23-6D059BF6C99F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35328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Athletics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AF5DF8-DFCF-454A-ADD5-A491E6AC0D1F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RU_LOGOTYPE_REVWHITE.png">
            <a:extLst>
              <a:ext uri="{FF2B5EF4-FFF2-40B4-BE49-F238E27FC236}">
                <a16:creationId xmlns:a16="http://schemas.microsoft.com/office/drawing/2014/main" xmlns="" id="{9E644E8C-EBB2-7747-AA0B-DAA20A1D9D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262993F-DBCC-0A46-A587-B7A854226F82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xmlns="" id="{369B6DCD-FB4B-504A-BC75-144E97910432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29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1BCFC2-A0F8-844C-98E8-21430CD53073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3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F5F4196-373E-2543-AB16-49EEF6F1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12191997" cy="6857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5AAAB6-EBF7-B447-AB3C-E74A6E3924EB}"/>
              </a:ext>
            </a:extLst>
          </p:cNvPr>
          <p:cNvSpPr/>
          <p:nvPr/>
        </p:nvSpPr>
        <p:spPr>
          <a:xfrm>
            <a:off x="3" y="303924"/>
            <a:ext cx="473404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xmlns="" id="{99C42341-15A9-1248-A95E-36FF20D748F9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403196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Rutgers’ Mission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2A8A1E-2087-4544-BA71-7A669D36516D}"/>
              </a:ext>
            </a:extLst>
          </p:cNvPr>
          <p:cNvSpPr txBox="1"/>
          <p:nvPr/>
        </p:nvSpPr>
        <p:spPr>
          <a:xfrm>
            <a:off x="459358" y="1489729"/>
            <a:ext cx="395838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Rutgers’ threefold mission focuses on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Providing for the educational needs of New Jersey through our undergraduate, graduate, and continuing education programs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Conducting cutting-edge research that contributes to the health, environmental, social, and cultural well-being of the State, nation, and world, as well as strengthening the economy and supporting businesses and industries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Performing public service in response to the needs of the people of the State and their local, county, and State governments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7740923-1D63-A244-A4A7-263B8CBFEF05}"/>
              </a:ext>
            </a:extLst>
          </p:cNvPr>
          <p:cNvSpPr/>
          <p:nvPr/>
        </p:nvSpPr>
        <p:spPr>
          <a:xfrm>
            <a:off x="10328743" y="639456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Picture 17" descr="RU_LOGOTYPE_REVWHITE.png">
            <a:extLst>
              <a:ext uri="{FF2B5EF4-FFF2-40B4-BE49-F238E27FC236}">
                <a16:creationId xmlns:a16="http://schemas.microsoft.com/office/drawing/2014/main" xmlns="" id="{37406464-D7BB-2449-A2E5-9B6BBB674C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A404EC7-0D0D-2244-906C-D32C8134AD47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xmlns="" id="{95E1B414-45B0-0847-8BBD-861986B60E1D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229362-4B2F-244D-8D2A-79B7E7FF52A1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33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R18StudentFarm2665_Adjus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"/>
            <a:ext cx="12227331" cy="686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78D9D0-AAFB-B040-BD01-CA1052558A06}"/>
              </a:ext>
            </a:extLst>
          </p:cNvPr>
          <p:cNvSpPr/>
          <p:nvPr/>
        </p:nvSpPr>
        <p:spPr>
          <a:xfrm>
            <a:off x="-25395" y="303924"/>
            <a:ext cx="586836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xmlns="" id="{70139CDC-0D79-4D4B-9FB0-A8A0AA4FA94A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5073341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Outreach &amp; Extension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E26BD0-EF99-0641-994E-388F1F63EE3A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RU_LOGOTYPE_REVWHITE.png">
            <a:extLst>
              <a:ext uri="{FF2B5EF4-FFF2-40B4-BE49-F238E27FC236}">
                <a16:creationId xmlns:a16="http://schemas.microsoft.com/office/drawing/2014/main" xmlns="" id="{CEC61BEC-507D-234D-B608-BEDF76F1FF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0EA704A-8AB8-084A-B802-829786416742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F6B67F8E-1571-3142-A931-48BD5D444D8F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30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20E2298-2C0E-8B4E-9448-4C6744EEF71E}"/>
              </a:ext>
            </a:extLst>
          </p:cNvPr>
          <p:cNvSpPr txBox="1">
            <a:spLocks/>
          </p:cNvSpPr>
          <p:nvPr/>
        </p:nvSpPr>
        <p:spPr>
          <a:xfrm>
            <a:off x="495385" y="1597794"/>
            <a:ext cx="4132034" cy="49562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Became New Jersey’s land-grant institution in 1864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Jersey Agricultural Experiment Station provides a diverse range of research and educational programs through its cooperative extension specialists, helping to fulfill Rutgers University–New Brunswick’s 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land</a:t>
            </a:r>
            <a:r>
              <a:rPr lang="en-US" sz="1800" dirty="0">
                <a:solidFill>
                  <a:schemeClr val="bg1"/>
                </a:solidFill>
              </a:rPr>
              <a:t>-grant role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Serves residents in urban, suburban, and rural communities in all 21 New Jersey counties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Continuing education programs serve more than </a:t>
            </a:r>
            <a:r>
              <a:rPr lang="en-US" sz="1800" dirty="0" smtClean="0">
                <a:solidFill>
                  <a:schemeClr val="bg1"/>
                </a:solidFill>
              </a:rPr>
              <a:t>83,000 </a:t>
            </a:r>
            <a:r>
              <a:rPr lang="en-US" sz="1800" dirty="0">
                <a:solidFill>
                  <a:schemeClr val="bg1"/>
                </a:solidFill>
              </a:rPr>
              <a:t>lifelong learners 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annually between ages 4 and 100+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0142A6-97A6-704C-BA9E-63B54626EA7C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</a:t>
            </a:r>
            <a:r>
              <a:rPr lang="en-US" sz="800" dirty="0" smtClean="0">
                <a:solidFill>
                  <a:schemeClr val="bg1"/>
                </a:solidFill>
              </a:rPr>
              <a:t>July 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79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CC9BBE-811C-EF4F-976A-A30C5F44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12191997" cy="365759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xmlns="" id="{152D0F1C-74BE-1142-B93C-0FBE36C82101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31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2142468-D0B0-2548-9E5C-E17CDB6F0AD3}"/>
              </a:ext>
            </a:extLst>
          </p:cNvPr>
          <p:cNvSpPr txBox="1">
            <a:spLocks/>
          </p:cNvSpPr>
          <p:nvPr/>
        </p:nvSpPr>
        <p:spPr>
          <a:xfrm>
            <a:off x="503962" y="4349811"/>
            <a:ext cx="5422276" cy="20823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 historic university–chartered in 1766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Devoted to serving New Jersey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Renowned faculty–numerous awards and accolades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32F4D16-6BA8-4F48-9B06-3E6BBA0B461C}"/>
              </a:ext>
            </a:extLst>
          </p:cNvPr>
          <p:cNvSpPr txBox="1">
            <a:spLocks/>
          </p:cNvSpPr>
          <p:nvPr/>
        </p:nvSpPr>
        <p:spPr>
          <a:xfrm>
            <a:off x="6319024" y="4349811"/>
            <a:ext cx="5174637" cy="174672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Preparing tomorrow’s leaders through exceptional education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Leader in academic health care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Recognized as one of the world’s top universities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48F336-D458-944A-8282-44ED904A695F}"/>
              </a:ext>
            </a:extLst>
          </p:cNvPr>
          <p:cNvSpPr/>
          <p:nvPr/>
        </p:nvSpPr>
        <p:spPr>
          <a:xfrm>
            <a:off x="3" y="3255842"/>
            <a:ext cx="430578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xmlns="" id="{8987E4CA-F87B-A240-8019-EEBB6E46BD7D}"/>
              </a:ext>
            </a:extLst>
          </p:cNvPr>
          <p:cNvSpPr txBox="1">
            <a:spLocks/>
          </p:cNvSpPr>
          <p:nvPr/>
        </p:nvSpPr>
        <p:spPr>
          <a:xfrm>
            <a:off x="459358" y="3313101"/>
            <a:ext cx="348760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Points of Pride</a:t>
            </a:r>
            <a:endParaRPr lang="en-US" sz="4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62514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27C2DB8-E38F-3F47-B57A-7DDF2B3E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"/>
            <a:ext cx="12191996" cy="6857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959357-493C-254E-8229-142672518FC2}"/>
              </a:ext>
            </a:extLst>
          </p:cNvPr>
          <p:cNvSpPr/>
          <p:nvPr/>
        </p:nvSpPr>
        <p:spPr>
          <a:xfrm>
            <a:off x="5" y="303924"/>
            <a:ext cx="457718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xmlns="" id="{342D5F53-C815-6D4D-A279-D0FC92E6B1C2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3823275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By the Numbers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FA3C306-95AA-F449-A4B3-D8D9E7CF98D9}"/>
              </a:ext>
            </a:extLst>
          </p:cNvPr>
          <p:cNvSpPr/>
          <p:nvPr/>
        </p:nvSpPr>
        <p:spPr>
          <a:xfrm>
            <a:off x="994529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BB2F00-F1EB-B44B-BC4D-D47C88A71893}"/>
              </a:ext>
            </a:extLst>
          </p:cNvPr>
          <p:cNvSpPr txBox="1"/>
          <p:nvPr/>
        </p:nvSpPr>
        <p:spPr>
          <a:xfrm>
            <a:off x="994528" y="2172178"/>
            <a:ext cx="2154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CC734"/>
                </a:solidFill>
                <a:cs typeface="Corbel"/>
              </a:rPr>
              <a:t>71,000</a:t>
            </a:r>
            <a:endParaRPr lang="en-US" sz="4000" b="1" dirty="0">
              <a:solidFill>
                <a:srgbClr val="ECC734"/>
              </a:solidFill>
              <a:cs typeface="Corbel"/>
            </a:endParaRPr>
          </a:p>
          <a:p>
            <a:pPr algn="ctr"/>
            <a:r>
              <a:rPr lang="en-US" sz="2000" dirty="0">
                <a:solidFill>
                  <a:srgbClr val="ECC734"/>
                </a:solidFill>
                <a:cs typeface="Corbel"/>
              </a:rPr>
              <a:t>students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B31588E-0C34-9746-86FC-BF2B33C71773}"/>
              </a:ext>
            </a:extLst>
          </p:cNvPr>
          <p:cNvSpPr/>
          <p:nvPr/>
        </p:nvSpPr>
        <p:spPr>
          <a:xfrm>
            <a:off x="3678333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928965-21EA-1D4F-9FAB-8C286B296F9F}"/>
              </a:ext>
            </a:extLst>
          </p:cNvPr>
          <p:cNvSpPr txBox="1"/>
          <p:nvPr/>
        </p:nvSpPr>
        <p:spPr>
          <a:xfrm>
            <a:off x="3678332" y="1966315"/>
            <a:ext cx="2154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CC734"/>
                </a:solidFill>
                <a:cs typeface="Corbel"/>
              </a:rPr>
              <a:t>81%</a:t>
            </a:r>
            <a:endParaRPr lang="en-US" sz="4000" b="1" dirty="0">
              <a:solidFill>
                <a:srgbClr val="ECC734"/>
              </a:solidFill>
              <a:cs typeface="Corbel"/>
            </a:endParaRPr>
          </a:p>
          <a:p>
            <a:pPr algn="ctr"/>
            <a:r>
              <a:rPr lang="en-US" sz="2000" dirty="0">
                <a:solidFill>
                  <a:srgbClr val="ECC734"/>
                </a:solidFill>
                <a:cs typeface="Corbel"/>
              </a:rPr>
              <a:t>in-state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  <a:cs typeface="Corbel"/>
              </a:rPr>
              <a:t>residents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ECAB57E-F485-CE49-A5EC-F206EA6D53B8}"/>
              </a:ext>
            </a:extLst>
          </p:cNvPr>
          <p:cNvSpPr/>
          <p:nvPr/>
        </p:nvSpPr>
        <p:spPr>
          <a:xfrm>
            <a:off x="6362137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FE2C63-1AC9-4B41-8D85-97DBAEEB684C}"/>
              </a:ext>
            </a:extLst>
          </p:cNvPr>
          <p:cNvSpPr txBox="1"/>
          <p:nvPr/>
        </p:nvSpPr>
        <p:spPr>
          <a:xfrm>
            <a:off x="6362136" y="1883926"/>
            <a:ext cx="2154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latin typeface="Corbel"/>
                <a:cs typeface="Corbel"/>
              </a:rPr>
              <a:t>29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schools and colleges</a:t>
            </a:r>
            <a:endParaRPr lang="en-US" sz="2000" dirty="0">
              <a:solidFill>
                <a:srgbClr val="ECC734"/>
              </a:solidFill>
              <a:latin typeface="Corbel"/>
              <a:cs typeface="Corbe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2AAF577-F8CA-3E49-870C-CCF628D1D596}"/>
              </a:ext>
            </a:extLst>
          </p:cNvPr>
          <p:cNvSpPr/>
          <p:nvPr/>
        </p:nvSpPr>
        <p:spPr>
          <a:xfrm>
            <a:off x="9045942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D5B9FA-459E-F343-A04D-DC1F571134C1}"/>
              </a:ext>
            </a:extLst>
          </p:cNvPr>
          <p:cNvSpPr txBox="1"/>
          <p:nvPr/>
        </p:nvSpPr>
        <p:spPr>
          <a:xfrm>
            <a:off x="9045941" y="1883926"/>
            <a:ext cx="2154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cs typeface="Corbel"/>
              </a:rPr>
              <a:t>150+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undergrad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majors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4A6B628-79AE-F348-927A-EE041C2FD2C9}"/>
              </a:ext>
            </a:extLst>
          </p:cNvPr>
          <p:cNvSpPr/>
          <p:nvPr/>
        </p:nvSpPr>
        <p:spPr>
          <a:xfrm>
            <a:off x="994529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EEE455-01B8-6143-85BD-501B4C497D1B}"/>
              </a:ext>
            </a:extLst>
          </p:cNvPr>
          <p:cNvSpPr txBox="1"/>
          <p:nvPr/>
        </p:nvSpPr>
        <p:spPr>
          <a:xfrm>
            <a:off x="994528" y="4484539"/>
            <a:ext cx="2154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</a:rPr>
              <a:t>18,000+</a:t>
            </a:r>
            <a:endParaRPr lang="en-US" sz="4000" b="1" dirty="0">
              <a:solidFill>
                <a:srgbClr val="ECC734"/>
              </a:solidFill>
              <a:cs typeface="Corbel"/>
            </a:endParaRP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degrees awarded annually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0C9DF4F-1C70-F34B-8DE7-7B8575C47215}"/>
              </a:ext>
            </a:extLst>
          </p:cNvPr>
          <p:cNvSpPr/>
          <p:nvPr/>
        </p:nvSpPr>
        <p:spPr>
          <a:xfrm>
            <a:off x="3678333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D7EC69-DF7D-0749-ACCB-AEC8C1262D66}"/>
              </a:ext>
            </a:extLst>
          </p:cNvPr>
          <p:cNvSpPr txBox="1"/>
          <p:nvPr/>
        </p:nvSpPr>
        <p:spPr>
          <a:xfrm>
            <a:off x="3643606" y="4592380"/>
            <a:ext cx="2254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CC734"/>
                </a:solidFill>
                <a:cs typeface="Corbel"/>
              </a:rPr>
              <a:t>530,000</a:t>
            </a:r>
            <a:r>
              <a:rPr lang="en-US" sz="4000" b="1" dirty="0">
                <a:solidFill>
                  <a:srgbClr val="ECC734"/>
                </a:solidFill>
                <a:cs typeface="Corbel"/>
              </a:rPr>
              <a:t>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alumni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745CD0F-88B3-5F47-B6FC-88547B772E25}"/>
              </a:ext>
            </a:extLst>
          </p:cNvPr>
          <p:cNvSpPr/>
          <p:nvPr/>
        </p:nvSpPr>
        <p:spPr>
          <a:xfrm>
            <a:off x="6362137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AAD525-A291-4F4E-9290-2E87FD95C59C}"/>
              </a:ext>
            </a:extLst>
          </p:cNvPr>
          <p:cNvSpPr txBox="1"/>
          <p:nvPr/>
        </p:nvSpPr>
        <p:spPr>
          <a:xfrm>
            <a:off x="6391923" y="4580805"/>
            <a:ext cx="2125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CC734"/>
                </a:solidFill>
                <a:latin typeface="Corbel"/>
                <a:cs typeface="Corbel"/>
              </a:rPr>
              <a:t>20,000</a:t>
            </a:r>
            <a:r>
              <a:rPr lang="en-US" sz="4000" b="1" dirty="0">
                <a:solidFill>
                  <a:srgbClr val="ECC734"/>
                </a:solidFill>
                <a:latin typeface="Corbel"/>
                <a:cs typeface="Corbel"/>
              </a:rPr>
              <a:t>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faculty and staff</a:t>
            </a:r>
            <a:endParaRPr lang="en-US" sz="2000" dirty="0">
              <a:solidFill>
                <a:srgbClr val="ECC734"/>
              </a:solidFill>
              <a:latin typeface="Corbel"/>
              <a:cs typeface="Corbe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354A076-8F27-1642-8875-C236097E22C8}"/>
              </a:ext>
            </a:extLst>
          </p:cNvPr>
          <p:cNvSpPr/>
          <p:nvPr/>
        </p:nvSpPr>
        <p:spPr>
          <a:xfrm>
            <a:off x="9045942" y="4025935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8642DB-1357-5043-9971-23DB155E530F}"/>
              </a:ext>
            </a:extLst>
          </p:cNvPr>
          <p:cNvSpPr txBox="1"/>
          <p:nvPr/>
        </p:nvSpPr>
        <p:spPr>
          <a:xfrm>
            <a:off x="9069092" y="4544426"/>
            <a:ext cx="2131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cs typeface="Corbel"/>
              </a:rPr>
              <a:t>4</a:t>
            </a:r>
            <a:r>
              <a:rPr lang="en-US" sz="4000" b="1">
                <a:solidFill>
                  <a:srgbClr val="ECC734"/>
                </a:solidFill>
                <a:cs typeface="Corbel"/>
              </a:rPr>
              <a:t>00</a:t>
            </a:r>
            <a:r>
              <a:rPr lang="en-US" sz="4000" b="1" dirty="0">
                <a:solidFill>
                  <a:srgbClr val="ECC734"/>
                </a:solidFill>
                <a:cs typeface="Corbel"/>
              </a:rPr>
              <a:t>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grad programs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F7ED398-F59E-6B42-B89A-787001A35541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9" name="Picture 28" descr="RU_LOGOTYPE_REVWHITE.png">
            <a:extLst>
              <a:ext uri="{FF2B5EF4-FFF2-40B4-BE49-F238E27FC236}">
                <a16:creationId xmlns:a16="http://schemas.microsoft.com/office/drawing/2014/main" xmlns="" id="{A4D6BB57-EBE4-7C42-AEC4-4FE29C99A6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056B65B-34BB-DA41-BB82-A6885D0E53FC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xmlns="" id="{86835984-1428-D148-9A0F-93A9226A9133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3072701-20B5-5D48-8D44-D01141110AA5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84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D76376-DCFF-B14F-AD19-015356F3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" y="0"/>
            <a:ext cx="72199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712657-AAE5-0F4D-942A-B23CFE1A5563}"/>
              </a:ext>
            </a:extLst>
          </p:cNvPr>
          <p:cNvSpPr/>
          <p:nvPr/>
        </p:nvSpPr>
        <p:spPr>
          <a:xfrm>
            <a:off x="5" y="303924"/>
            <a:ext cx="326763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xmlns="" id="{B9C6727E-058A-3048-A31A-A2B8DF59A618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593124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Fast Facts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E97023-9173-984C-BF1D-30C90D6A7DA7}"/>
              </a:ext>
            </a:extLst>
          </p:cNvPr>
          <p:cNvSpPr txBox="1">
            <a:spLocks/>
          </p:cNvSpPr>
          <p:nvPr/>
        </p:nvSpPr>
        <p:spPr>
          <a:xfrm>
            <a:off x="7560297" y="1366787"/>
            <a:ext cx="4081806" cy="43125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Eighth-oldest university in America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Locations based in New Brunswick, Newark, and Camden, New Jersey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Public state university, providing affordable higher education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Focused on education, innovation, and community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Internationally recognized with world-class awards and honors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Diverse student population, from </a:t>
            </a:r>
            <a:br>
              <a:rPr lang="en-US" sz="1800" dirty="0"/>
            </a:br>
            <a:r>
              <a:rPr lang="en-US" sz="1800" dirty="0"/>
              <a:t>50 states and </a:t>
            </a:r>
            <a:r>
              <a:rPr lang="en-US" sz="1800" dirty="0" smtClean="0"/>
              <a:t>130 </a:t>
            </a:r>
            <a:r>
              <a:rPr lang="en-US" sz="1800" dirty="0"/>
              <a:t>countries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FBCD0A15-68B1-9041-AC31-77517C441F33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8B3DC8-8AA7-0C4E-9A32-3F92346A303F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Revised July </a:t>
            </a:r>
            <a:r>
              <a:rPr lang="en-US" sz="800" dirty="0" smtClean="0"/>
              <a:t>2020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61355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C7ECC5-47AD-194F-8F3A-5F8627FE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878" y="2653270"/>
            <a:ext cx="5699554" cy="1539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687" y="6012472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Content current as of July </a:t>
            </a:r>
            <a:r>
              <a:rPr lang="en-US" sz="800" dirty="0" smtClean="0"/>
              <a:t>2020</a:t>
            </a:r>
            <a:endParaRPr lang="en-US" sz="800" dirty="0"/>
          </a:p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Department of University Communications and Marketing</a:t>
            </a:r>
          </a:p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© </a:t>
            </a:r>
            <a:r>
              <a:rPr lang="en-US" sz="800" dirty="0" smtClean="0"/>
              <a:t>2020, </a:t>
            </a:r>
            <a:r>
              <a:rPr lang="en-US" sz="800" dirty="0"/>
              <a:t>Rutgers, The State University of New Jersey</a:t>
            </a:r>
          </a:p>
        </p:txBody>
      </p:sp>
    </p:spTree>
    <p:extLst>
      <p:ext uri="{BB962C8B-B14F-4D97-AF65-F5344CB8AC3E}">
        <p14:creationId xmlns:p14="http://schemas.microsoft.com/office/powerpoint/2010/main" val="775665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idx="12"/>
          </p:nvPr>
        </p:nvSpPr>
        <p:spPr>
          <a:xfrm>
            <a:off x="10037767" y="6348092"/>
            <a:ext cx="376479" cy="393600"/>
          </a:xfrm>
        </p:spPr>
        <p:txBody>
          <a:bodyPr/>
          <a:lstStyle/>
          <a:p>
            <a:fld id="{00000000-1234-1234-1234-123412341234}" type="slidenum">
              <a:rPr lang="uk-UA" sz="1200">
                <a:solidFill>
                  <a:schemeClr val="bg1"/>
                </a:solidFill>
                <a:cs typeface="Calibri"/>
              </a:rPr>
              <a:pPr/>
              <a:t>35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D8AB73-2BEF-8944-A686-20467A834891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8F83D1-60F3-BC40-8E03-CFCA0633F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1C3D4F-6E8F-1E47-8F2C-B8C3C8B8A0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" y="0"/>
            <a:ext cx="12191217" cy="520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6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6A0D26-9A66-7141-8C15-5B4270F3F716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00C070-CFB6-9D47-A731-683321066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3FC8A6-C0B9-1044-9CA8-E2D7402546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" b="-1"/>
          <a:stretch/>
        </p:blipFill>
        <p:spPr>
          <a:xfrm>
            <a:off x="0" y="0"/>
            <a:ext cx="1219199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7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6A0D26-9A66-7141-8C15-5B4270F3F716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00C070-CFB6-9D47-A731-683321066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26BCE2-5537-5B4C-A25F-224F75E4C0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4"/>
          <a:stretch/>
        </p:blipFill>
        <p:spPr>
          <a:xfrm>
            <a:off x="0" y="0"/>
            <a:ext cx="12192000" cy="52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8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6A0D26-9A66-7141-8C15-5B4270F3F716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00C070-CFB6-9D47-A731-683321066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26BCE2-5537-5B4C-A25F-224F75E4C0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4"/>
          <a:stretch/>
        </p:blipFill>
        <p:spPr>
          <a:xfrm>
            <a:off x="0" y="0"/>
            <a:ext cx="12192000" cy="52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B9E9B7-65ED-7B4E-A212-2AD64D3B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" y="0"/>
            <a:ext cx="12190392" cy="3904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BA5FF2-6999-C641-A989-6192941396FB}"/>
              </a:ext>
            </a:extLst>
          </p:cNvPr>
          <p:cNvSpPr txBox="1">
            <a:spLocks/>
          </p:cNvSpPr>
          <p:nvPr/>
        </p:nvSpPr>
        <p:spPr>
          <a:xfrm>
            <a:off x="503962" y="4651672"/>
            <a:ext cx="5175282" cy="18160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Improving the lives of the people of New Jersey, the nation, and the world</a:t>
            </a:r>
          </a:p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Preparing students for leadership and success</a:t>
            </a:r>
          </a:p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Applying knowledge and discoveries to address real-world needs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00952E8-6CA1-6E4E-BFF5-F989382EEBDE}"/>
              </a:ext>
            </a:extLst>
          </p:cNvPr>
          <p:cNvSpPr txBox="1">
            <a:spLocks/>
          </p:cNvSpPr>
          <p:nvPr/>
        </p:nvSpPr>
        <p:spPr>
          <a:xfrm>
            <a:off x="6319024" y="4651671"/>
            <a:ext cx="5099824" cy="16376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Providing education, research, and patient care</a:t>
            </a:r>
          </a:p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Benefiting the state and local communities by advancing common purposes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A74B0B-8BA3-2D4C-B3AE-9F54BC81EC8E}"/>
              </a:ext>
            </a:extLst>
          </p:cNvPr>
          <p:cNvSpPr/>
          <p:nvPr/>
        </p:nvSpPr>
        <p:spPr>
          <a:xfrm>
            <a:off x="3" y="3537778"/>
            <a:ext cx="335638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xmlns="" id="{75BF44E6-6094-3547-9D19-7537D60B13B1}"/>
              </a:ext>
            </a:extLst>
          </p:cNvPr>
          <p:cNvSpPr txBox="1">
            <a:spLocks/>
          </p:cNvSpPr>
          <p:nvPr/>
        </p:nvSpPr>
        <p:spPr>
          <a:xfrm>
            <a:off x="459358" y="3595037"/>
            <a:ext cx="247748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Focus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1261E1A0-4D96-0641-8BB8-7FDCD03FB6C2}"/>
              </a:ext>
            </a:extLst>
          </p:cNvPr>
          <p:cNvSpPr txBox="1">
            <a:spLocks/>
          </p:cNvSpPr>
          <p:nvPr/>
        </p:nvSpPr>
        <p:spPr>
          <a:xfrm>
            <a:off x="11686900" y="6428578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4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5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6717174-9155-8A4B-A3A4-BCE4C77C21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209160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9132CF9-82A9-8D4C-84A6-E1B374FD6D91}"/>
              </a:ext>
            </a:extLst>
          </p:cNvPr>
          <p:cNvSpPr/>
          <p:nvPr/>
        </p:nvSpPr>
        <p:spPr>
          <a:xfrm>
            <a:off x="2" y="1689847"/>
            <a:ext cx="408622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itle 10">
            <a:extLst>
              <a:ext uri="{FF2B5EF4-FFF2-40B4-BE49-F238E27FC236}">
                <a16:creationId xmlns:a16="http://schemas.microsoft.com/office/drawing/2014/main" xmlns="" id="{E1614653-ACA3-5C4E-A97C-67A1EC7B5466}"/>
              </a:ext>
            </a:extLst>
          </p:cNvPr>
          <p:cNvSpPr txBox="1">
            <a:spLocks/>
          </p:cNvSpPr>
          <p:nvPr/>
        </p:nvSpPr>
        <p:spPr>
          <a:xfrm>
            <a:off x="459358" y="1739721"/>
            <a:ext cx="332683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Structure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1B3364-5904-E148-9EE5-5BD450587F0A}"/>
              </a:ext>
            </a:extLst>
          </p:cNvPr>
          <p:cNvSpPr txBox="1"/>
          <p:nvPr/>
        </p:nvSpPr>
        <p:spPr>
          <a:xfrm>
            <a:off x="4694496" y="3122437"/>
            <a:ext cx="3473164" cy="339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Central Administration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Academic Affairs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Ethics and Compliance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External Affairs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Finance and Administration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General Counsel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Information Technology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Institutional Planning and Operations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Research and Economic Development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 Foundation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University Human Resources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University Secretary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C5C4C6-09D7-464C-921A-5CEF96F766EC}"/>
              </a:ext>
            </a:extLst>
          </p:cNvPr>
          <p:cNvSpPr txBox="1"/>
          <p:nvPr/>
        </p:nvSpPr>
        <p:spPr>
          <a:xfrm>
            <a:off x="850866" y="3122437"/>
            <a:ext cx="3476635" cy="229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University Divisions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University–Camden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University–Newark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University–New Brunswick</a:t>
            </a:r>
          </a:p>
          <a:p>
            <a:pPr algn="ctr">
              <a:spcBef>
                <a:spcPts val="60"/>
              </a:spcBef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Biomedical and </a:t>
            </a:r>
            <a:br>
              <a:rPr lang="en-US" sz="1600" dirty="0">
                <a:solidFill>
                  <a:sysClr val="windowText" lastClr="000000"/>
                </a:solidFill>
              </a:rPr>
            </a:br>
            <a:r>
              <a:rPr lang="en-US" sz="1600" dirty="0">
                <a:solidFill>
                  <a:sysClr val="windowText" lastClr="000000"/>
                </a:solidFill>
              </a:rPr>
              <a:t>Health Sciences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4FEDEE-D251-5348-A0ED-9A129FFCAC4D}"/>
              </a:ext>
            </a:extLst>
          </p:cNvPr>
          <p:cNvSpPr txBox="1"/>
          <p:nvPr/>
        </p:nvSpPr>
        <p:spPr>
          <a:xfrm>
            <a:off x="8562177" y="3122437"/>
            <a:ext cx="272412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Clinical Care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>
                <a:solidFill>
                  <a:sysClr val="windowText" lastClr="000000"/>
                </a:solidFill>
              </a:rPr>
              <a:t>Rutgers Health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F17CCF-F66D-F040-8AF4-1BA3FC938B9C}"/>
              </a:ext>
            </a:extLst>
          </p:cNvPr>
          <p:cNvSpPr txBox="1"/>
          <p:nvPr/>
        </p:nvSpPr>
        <p:spPr>
          <a:xfrm>
            <a:off x="4511768" y="2534887"/>
            <a:ext cx="3845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D82042"/>
                </a:solidFill>
              </a:rPr>
              <a:t>OFFICE OF THE PRESIDENT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0D136C0-0349-2E42-9F83-A47877797BDC}"/>
              </a:ext>
            </a:extLst>
          </p:cNvPr>
          <p:cNvSpPr/>
          <p:nvPr/>
        </p:nvSpPr>
        <p:spPr>
          <a:xfrm>
            <a:off x="10328743" y="639456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RU_LOGOTYPE_REVWHITE.png">
            <a:extLst>
              <a:ext uri="{FF2B5EF4-FFF2-40B4-BE49-F238E27FC236}">
                <a16:creationId xmlns:a16="http://schemas.microsoft.com/office/drawing/2014/main" xmlns="" id="{2FBE9F29-7957-1B43-880B-2EC3851105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2D14AA7-F0C0-2B4B-B73E-C947B57E9407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xmlns="" id="{4F08B9CD-7E4A-7446-A335-96DB451C8F0D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2C0E418-86E2-714F-B4B6-C78537BD565B}"/>
              </a:ext>
            </a:extLst>
          </p:cNvPr>
          <p:cNvCxnSpPr>
            <a:cxnSpLocks/>
          </p:cNvCxnSpPr>
          <p:nvPr/>
        </p:nvCxnSpPr>
        <p:spPr>
          <a:xfrm>
            <a:off x="4511768" y="3122437"/>
            <a:ext cx="0" cy="3286843"/>
          </a:xfrm>
          <a:prstGeom prst="line">
            <a:avLst/>
          </a:prstGeom>
          <a:ln w="12700"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8005A8F-0A88-254C-BF0B-63CAB6E89276}"/>
              </a:ext>
            </a:extLst>
          </p:cNvPr>
          <p:cNvCxnSpPr>
            <a:cxnSpLocks/>
          </p:cNvCxnSpPr>
          <p:nvPr/>
        </p:nvCxnSpPr>
        <p:spPr>
          <a:xfrm>
            <a:off x="8356939" y="3122437"/>
            <a:ext cx="15959" cy="3286843"/>
          </a:xfrm>
          <a:prstGeom prst="line">
            <a:avLst/>
          </a:prstGeom>
          <a:ln w="12700"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92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C62CD1-49CF-B948-A871-398FF801B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" y="1"/>
            <a:ext cx="7219948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C36513-69A7-4B42-94B3-C04AA2A8C07D}"/>
              </a:ext>
            </a:extLst>
          </p:cNvPr>
          <p:cNvSpPr/>
          <p:nvPr/>
        </p:nvSpPr>
        <p:spPr>
          <a:xfrm>
            <a:off x="2" y="303924"/>
            <a:ext cx="395854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xmlns="" id="{ED9F3CF2-C986-6447-9517-D3D0EBB738B9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327630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Strategy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609D22C-7373-954B-91FE-F0E232ECDF3A}"/>
              </a:ext>
            </a:extLst>
          </p:cNvPr>
          <p:cNvSpPr txBox="1">
            <a:spLocks/>
          </p:cNvSpPr>
          <p:nvPr/>
        </p:nvSpPr>
        <p:spPr>
          <a:xfrm>
            <a:off x="7564753" y="994201"/>
            <a:ext cx="4081806" cy="52598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Enhance the academic profile of the student body and improve retention, graduation rates, and placement in careers and graduate school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Strengthen key large disciplines while sustaining excellence in the humanities and core sciences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Recruit and retain the best faculty and create a culture that rewards great research and teaching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Improve the student experience by increasing educational opportunities, addressing social needs, and encouraging students’ academic growth and engagement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Provide best-practice academic and administrative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52661A-B70D-CC45-87EF-E39A254B00D4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RU_LOGOTYPE_REVWHITE.png">
            <a:extLst>
              <a:ext uri="{FF2B5EF4-FFF2-40B4-BE49-F238E27FC236}">
                <a16:creationId xmlns:a16="http://schemas.microsoft.com/office/drawing/2014/main" xmlns="" id="{FDFCC5A4-42D0-4340-BD10-DE020A2BB4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396DFA3-376A-8C4C-A7E5-5AA4D85510B5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0C595F5D-297D-244A-94A6-2ACC2198D275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6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04F093-B41A-B74F-9A6B-EA05D624C278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7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76C793-7090-4C48-956D-9184F8216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19050"/>
            <a:ext cx="12191994" cy="6857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209FD70-CFCF-3E49-BD74-2332C76F4050}"/>
              </a:ext>
            </a:extLst>
          </p:cNvPr>
          <p:cNvSpPr/>
          <p:nvPr/>
        </p:nvSpPr>
        <p:spPr>
          <a:xfrm>
            <a:off x="10328743" y="6396770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RU_LOGOTYPE_REVWHITE.png">
            <a:extLst>
              <a:ext uri="{FF2B5EF4-FFF2-40B4-BE49-F238E27FC236}">
                <a16:creationId xmlns:a16="http://schemas.microsoft.com/office/drawing/2014/main" xmlns="" id="{82911FA3-5BB0-9A47-8062-A22C86ADA4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4"/>
            <a:ext cx="928958" cy="2517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54B2C6E-42E6-AF4D-A0AC-B6724CDF3B2F}"/>
              </a:ext>
            </a:extLst>
          </p:cNvPr>
          <p:cNvCxnSpPr/>
          <p:nvPr/>
        </p:nvCxnSpPr>
        <p:spPr>
          <a:xfrm>
            <a:off x="11636511" y="6488415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04EB6B10-FD6D-DA4F-BD25-E8D7C0EF325A}"/>
              </a:ext>
            </a:extLst>
          </p:cNvPr>
          <p:cNvSpPr txBox="1">
            <a:spLocks/>
          </p:cNvSpPr>
          <p:nvPr/>
        </p:nvSpPr>
        <p:spPr>
          <a:xfrm>
            <a:off x="11686900" y="642424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7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3DB27F-5D04-B347-9E62-01EE06F9E3E6}"/>
              </a:ext>
            </a:extLst>
          </p:cNvPr>
          <p:cNvSpPr/>
          <p:nvPr/>
        </p:nvSpPr>
        <p:spPr>
          <a:xfrm>
            <a:off x="4" y="303924"/>
            <a:ext cx="337881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xmlns="" id="{220BA553-D4DD-7B49-9F20-564C110650C2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260793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Education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EB0A4E-DCE4-344C-8340-545BF2D5CE3A}"/>
              </a:ext>
            </a:extLst>
          </p:cNvPr>
          <p:cNvSpPr txBox="1"/>
          <p:nvPr/>
        </p:nvSpPr>
        <p:spPr>
          <a:xfrm>
            <a:off x="459358" y="1492087"/>
            <a:ext cx="395838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Teaching over </a:t>
            </a:r>
            <a:r>
              <a:rPr lang="en-US" dirty="0" smtClean="0">
                <a:solidFill>
                  <a:schemeClr val="bg1"/>
                </a:solidFill>
              </a:rPr>
              <a:t>71,000 </a:t>
            </a:r>
            <a:r>
              <a:rPr lang="en-US" dirty="0">
                <a:solidFill>
                  <a:schemeClr val="bg1"/>
                </a:solidFill>
              </a:rPr>
              <a:t>students </a:t>
            </a:r>
            <a:r>
              <a:rPr lang="en-US" dirty="0" smtClean="0">
                <a:solidFill>
                  <a:schemeClr val="bg1"/>
                </a:solidFill>
              </a:rPr>
              <a:t>from </a:t>
            </a:r>
            <a:r>
              <a:rPr lang="en-US" dirty="0">
                <a:solidFill>
                  <a:schemeClr val="bg1"/>
                </a:solidFill>
              </a:rPr>
              <a:t>across New Jersey, the United States, and the world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29 schools and colleges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150+ undergraduate majors and 400+ graduate programs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6,900</a:t>
            </a:r>
            <a:r>
              <a:rPr lang="en-US" dirty="0">
                <a:solidFill>
                  <a:schemeClr val="bg1"/>
                </a:solidFill>
              </a:rPr>
              <a:t>+ continuing education programs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25,000+ classes taught annually 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Ages 4 to 100+ taking courses as lifelong learners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18,000+ degrees granted to Rutgers students each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ABA4DC-2030-D646-A58B-90147C3FDA06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1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xmlns="" id="{5254DEED-16B2-EE4E-9C4A-612165282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97"/>
            <a:ext cx="7223763" cy="6854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30C6EBA-B558-824E-B7EE-2ED18C150906}"/>
              </a:ext>
            </a:extLst>
          </p:cNvPr>
          <p:cNvSpPr/>
          <p:nvPr/>
        </p:nvSpPr>
        <p:spPr>
          <a:xfrm>
            <a:off x="6" y="303924"/>
            <a:ext cx="3530272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xmlns="" id="{2F76A495-77F9-E041-BDED-989E2AC379D1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82785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Innovation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FE0FFA8-9B63-E547-BC22-BF3921624A95}"/>
              </a:ext>
            </a:extLst>
          </p:cNvPr>
          <p:cNvSpPr txBox="1">
            <a:spLocks/>
          </p:cNvSpPr>
          <p:nvPr/>
        </p:nvSpPr>
        <p:spPr>
          <a:xfrm>
            <a:off x="7560296" y="1107440"/>
            <a:ext cx="4191675" cy="50439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Research with impact on people and communities around the world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New Jersey’s most extensive and diversified network of research laboratories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$737 million in R&amp;D expenditures </a:t>
            </a:r>
            <a:br>
              <a:rPr lang="en-US" sz="1800" dirty="0"/>
            </a:br>
            <a:r>
              <a:rPr lang="en-US" sz="1800" dirty="0"/>
              <a:t>in FY 2018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$610.9 </a:t>
            </a:r>
            <a:r>
              <a:rPr lang="en-US" sz="1800" dirty="0"/>
              <a:t>million in sponsored programs and research grants in FY </a:t>
            </a:r>
            <a:r>
              <a:rPr lang="en-US" sz="1800" dirty="0" smtClean="0"/>
              <a:t>2018</a:t>
            </a:r>
            <a:endParaRPr lang="en-US" sz="1800" dirty="0"/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 smtClean="0"/>
              <a:t>170+ </a:t>
            </a:r>
            <a:r>
              <a:rPr lang="en-US" sz="1800" dirty="0"/>
              <a:t>global patents issued in FY </a:t>
            </a:r>
            <a:r>
              <a:rPr lang="en-US" sz="1800" dirty="0" smtClean="0"/>
              <a:t>2018</a:t>
            </a:r>
            <a:endParaRPr lang="en-US" sz="1800" dirty="0"/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Annual research and development expenditures exceed those of all other New Jersey colleges and universities combined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315AACDB-C9B9-824C-8AE2-6CE733DEB3F0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8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491932-AB27-CD42-B9E3-24F49524254D}"/>
              </a:ext>
            </a:extLst>
          </p:cNvPr>
          <p:cNvSpPr txBox="1"/>
          <p:nvPr/>
        </p:nvSpPr>
        <p:spPr>
          <a:xfrm>
            <a:off x="90456" y="6620256"/>
            <a:ext cx="9203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Revised July </a:t>
            </a:r>
            <a:r>
              <a:rPr lang="en-US" sz="800" dirty="0" smtClean="0">
                <a:solidFill>
                  <a:schemeClr val="bg1"/>
                </a:solidFill>
              </a:rPr>
              <a:t>2020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1F4C9A-D0B0-B44A-A9AD-A237FCD0BABC}"/>
              </a:ext>
            </a:extLst>
          </p:cNvPr>
          <p:cNvSpPr/>
          <p:nvPr/>
        </p:nvSpPr>
        <p:spPr>
          <a:xfrm>
            <a:off x="5" y="303924"/>
            <a:ext cx="366917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xmlns="" id="{BA3097BA-2258-B04F-8AE1-FAFFA0E91E56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82785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Community</a:t>
            </a:r>
            <a:endParaRPr lang="en-US" sz="4000" dirty="0">
              <a:latin typeface="Corbel"/>
              <a:cs typeface="Corbe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25D458-9482-A942-A278-17830E3BD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45" y="0"/>
            <a:ext cx="721995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495384" y="1477818"/>
            <a:ext cx="4081806" cy="46366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Collaborating with our host communities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Outreach in all 21 New Jersey counties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Working to sustain New Jersey Meadowlands, Pinelands, Highlands, </a:t>
            </a:r>
            <a:r>
              <a:rPr lang="en-US" sz="1800" dirty="0" smtClean="0"/>
              <a:t>Jersey </a:t>
            </a:r>
            <a:r>
              <a:rPr lang="en-US" sz="1800" dirty="0"/>
              <a:t>Shore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Contributing </a:t>
            </a:r>
            <a:r>
              <a:rPr lang="en-US" sz="1800" dirty="0" smtClean="0"/>
              <a:t>1.5 </a:t>
            </a:r>
            <a:r>
              <a:rPr lang="en-US" sz="1800" dirty="0"/>
              <a:t>million pounds of food to address hunger 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Crisis hotlines: caregivers, K–12 school employees, mothers, poison control, police officers, suicide prevention, veterans 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Innovative partnerships with K–12 districts and county colleges statewide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482678D-068D-654F-8383-3B221AC64470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RU_LOGOTYPE_REVWHITE.png">
            <a:extLst>
              <a:ext uri="{FF2B5EF4-FFF2-40B4-BE49-F238E27FC236}">
                <a16:creationId xmlns:a16="http://schemas.microsoft.com/office/drawing/2014/main" xmlns="" id="{E96F6D0F-84A3-E449-A3AC-8F81155637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F1BF58E-0549-4940-AA5B-2AEEE18B1943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38680D4D-596A-0947-9D12-52AF1F93F353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9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480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25472</TotalTime>
  <Words>2090</Words>
  <Application>Microsoft Macintosh PowerPoint</Application>
  <PresentationFormat>Custom</PresentationFormat>
  <Paragraphs>339</Paragraphs>
  <Slides>38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GDMeccia</cp:lastModifiedBy>
  <cp:revision>481</cp:revision>
  <cp:lastPrinted>2018-11-13T14:07:21Z</cp:lastPrinted>
  <dcterms:created xsi:type="dcterms:W3CDTF">2018-07-12T14:29:14Z</dcterms:created>
  <dcterms:modified xsi:type="dcterms:W3CDTF">2020-09-21T15:39:29Z</dcterms:modified>
</cp:coreProperties>
</file>